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Lst>
  <p:notesMasterIdLst>
    <p:notesMasterId r:id="rId45"/>
  </p:notesMasterIdLst>
  <p:sldIdLst>
    <p:sldId id="257" r:id="rId6"/>
    <p:sldId id="599" r:id="rId7"/>
    <p:sldId id="623" r:id="rId8"/>
    <p:sldId id="616" r:id="rId9"/>
    <p:sldId id="641" r:id="rId10"/>
    <p:sldId id="614" r:id="rId11"/>
    <p:sldId id="645" r:id="rId12"/>
    <p:sldId id="639" r:id="rId13"/>
    <p:sldId id="649" r:id="rId14"/>
    <p:sldId id="631" r:id="rId15"/>
    <p:sldId id="662" r:id="rId16"/>
    <p:sldId id="664" r:id="rId17"/>
    <p:sldId id="665" r:id="rId18"/>
    <p:sldId id="660" r:id="rId19"/>
    <p:sldId id="644" r:id="rId20"/>
    <p:sldId id="648" r:id="rId21"/>
    <p:sldId id="638" r:id="rId22"/>
    <p:sldId id="650" r:id="rId23"/>
    <p:sldId id="642" r:id="rId24"/>
    <p:sldId id="663" r:id="rId25"/>
    <p:sldId id="634" r:id="rId26"/>
    <p:sldId id="651" r:id="rId27"/>
    <p:sldId id="659" r:id="rId28"/>
    <p:sldId id="661" r:id="rId29"/>
    <p:sldId id="647" r:id="rId30"/>
    <p:sldId id="654" r:id="rId31"/>
    <p:sldId id="653" r:id="rId32"/>
    <p:sldId id="655" r:id="rId33"/>
    <p:sldId id="656" r:id="rId34"/>
    <p:sldId id="652" r:id="rId35"/>
    <p:sldId id="657" r:id="rId36"/>
    <p:sldId id="658" r:id="rId37"/>
    <p:sldId id="630" r:id="rId38"/>
    <p:sldId id="596" r:id="rId39"/>
    <p:sldId id="613" r:id="rId40"/>
    <p:sldId id="607" r:id="rId41"/>
    <p:sldId id="640" r:id="rId42"/>
    <p:sldId id="636" r:id="rId43"/>
    <p:sldId id="62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BA3076-2ABF-45ED-81F9-15EC205E84E4}">
          <p14:sldIdLst>
            <p14:sldId id="257"/>
            <p14:sldId id="599"/>
          </p14:sldIdLst>
        </p14:section>
        <p14:section name="Project Brief and Background" id="{71C801C4-A17B-42A5-B431-B380B64F2185}">
          <p14:sldIdLst>
            <p14:sldId id="623"/>
            <p14:sldId id="616"/>
          </p14:sldIdLst>
        </p14:section>
        <p14:section name="Workflow and Tools" id="{CAC58C98-801B-064D-BB40-4D254F424240}">
          <p14:sldIdLst>
            <p14:sldId id="641"/>
            <p14:sldId id="614"/>
            <p14:sldId id="645"/>
            <p14:sldId id="639"/>
            <p14:sldId id="649"/>
            <p14:sldId id="631"/>
            <p14:sldId id="662"/>
            <p14:sldId id="664"/>
            <p14:sldId id="665"/>
            <p14:sldId id="660"/>
          </p14:sldIdLst>
        </p14:section>
        <p14:section name="Data Analysis" id="{1E5D55F8-3446-4378-90D9-A9F8928B291A}">
          <p14:sldIdLst>
            <p14:sldId id="644"/>
            <p14:sldId id="648"/>
            <p14:sldId id="638"/>
            <p14:sldId id="650"/>
            <p14:sldId id="642"/>
            <p14:sldId id="663"/>
            <p14:sldId id="634"/>
            <p14:sldId id="651"/>
            <p14:sldId id="659"/>
            <p14:sldId id="661"/>
            <p14:sldId id="647"/>
            <p14:sldId id="654"/>
            <p14:sldId id="653"/>
            <p14:sldId id="655"/>
            <p14:sldId id="656"/>
            <p14:sldId id="652"/>
            <p14:sldId id="657"/>
            <p14:sldId id="658"/>
            <p14:sldId id="630"/>
          </p14:sldIdLst>
        </p14:section>
        <p14:section name="Appendix" id="{C7F2BAE7-1D51-4E88-A3F4-FD525F13E41D}">
          <p14:sldIdLst>
            <p14:sldId id="596"/>
            <p14:sldId id="613"/>
            <p14:sldId id="607"/>
            <p14:sldId id="640"/>
            <p14:sldId id="636"/>
            <p14:sldId id="62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ter Peralta" initials="WP" lastIdx="3" clrIdx="0">
    <p:extLst>
      <p:ext uri="{19B8F6BF-5375-455C-9EA6-DF929625EA0E}">
        <p15:presenceInfo xmlns:p15="http://schemas.microsoft.com/office/powerpoint/2012/main" userId="S::walter.peralta@cityfootball.com::08326862-6b9b-41a8-b3b7-12b8986f8e93" providerId="AD"/>
      </p:ext>
    </p:extLst>
  </p:cmAuthor>
  <p:cmAuthor id="2" name="Edward Webster" initials="EW" lastIdx="3" clrIdx="1">
    <p:extLst>
      <p:ext uri="{19B8F6BF-5375-455C-9EA6-DF929625EA0E}">
        <p15:presenceInfo xmlns:p15="http://schemas.microsoft.com/office/powerpoint/2012/main" userId="S::Edward.Webster@cityfootball.com::2163d97b-df99-431a-8d77-8cb8db05bf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004F3E"/>
    <a:srgbClr val="00285E"/>
    <a:srgbClr val="000000"/>
    <a:srgbClr val="07183D"/>
    <a:srgbClr val="28A0D3"/>
    <a:srgbClr val="BDD5ED"/>
    <a:srgbClr val="FF007F"/>
    <a:srgbClr val="5387AF"/>
    <a:srgbClr val="FFF9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6"/>
    <p:restoredTop sz="94661"/>
  </p:normalViewPr>
  <p:slideViewPr>
    <p:cSldViewPr snapToGrid="0">
      <p:cViewPr>
        <p:scale>
          <a:sx n="150" d="100"/>
          <a:sy n="150" d="100"/>
        </p:scale>
        <p:origin x="616" y="1224"/>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_rels/data1.xml.rels><?xml version="1.0" encoding="UTF-8" standalone="yes"?>
<Relationships xmlns="http://schemas.openxmlformats.org/package/2006/relationships"><Relationship Id="rId1" Type="http://schemas.openxmlformats.org/officeDocument/2006/relationships/hyperlink" Target="https://www.transfermarkt.co.uk/"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transfermarkt.co.uk/"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083A-707C-824E-94C2-EF9F2BCA5A9B}" type="doc">
      <dgm:prSet loTypeId="urn:microsoft.com/office/officeart/2005/8/layout/process1" loCatId="process" qsTypeId="urn:microsoft.com/office/officeart/2005/8/quickstyle/simple1" qsCatId="simple" csTypeId="urn:microsoft.com/office/officeart/2005/8/colors/accent1_2" csCatId="accent1" phldr="1"/>
      <dgm:spPr/>
    </dgm:pt>
    <dgm:pt modelId="{D6C7599D-0EFF-1C4A-B4F7-6EEADB45005D}">
      <dgm:prSet phldrT="[Text]"/>
      <dgm:spPr/>
      <dgm:t>
        <a:bodyPr/>
        <a:lstStyle/>
        <a:p>
          <a:r>
            <a:rPr lang="en-GB" dirty="0">
              <a:solidFill>
                <a:schemeClr val="tx1">
                  <a:lumMod val="85000"/>
                  <a:lumOff val="15000"/>
                </a:schemeClr>
              </a:solidFill>
            </a:rPr>
            <a:t>Data Acquisition and Parsing</a:t>
          </a:r>
        </a:p>
      </dgm:t>
    </dgm:pt>
    <dgm:pt modelId="{BDF5E150-6F1A-8B48-AFB8-430CB405BAB3}" type="parTrans" cxnId="{A0536E2B-B5A0-BD41-88B4-403E174BAABB}">
      <dgm:prSet/>
      <dgm:spPr/>
      <dgm:t>
        <a:bodyPr/>
        <a:lstStyle/>
        <a:p>
          <a:endParaRPr lang="en-GB"/>
        </a:p>
      </dgm:t>
    </dgm:pt>
    <dgm:pt modelId="{360DA230-D7E9-3940-BA41-A26B12DEE33A}" type="sibTrans" cxnId="{A0536E2B-B5A0-BD41-88B4-403E174BAABB}">
      <dgm:prSet/>
      <dgm:spPr/>
      <dgm:t>
        <a:bodyPr/>
        <a:lstStyle/>
        <a:p>
          <a:endParaRPr lang="en-GB"/>
        </a:p>
      </dgm:t>
    </dgm:pt>
    <dgm:pt modelId="{7D42E740-C6C6-5D47-979B-0F8A701CC23B}">
      <dgm:prSet phldrT="[Text]"/>
      <dgm:spPr/>
      <dgm:t>
        <a:bodyPr/>
        <a:lstStyle/>
        <a:p>
          <a:r>
            <a:rPr lang="en-GB" dirty="0">
              <a:solidFill>
                <a:schemeClr val="tx1">
                  <a:lumMod val="85000"/>
                  <a:lumOff val="15000"/>
                </a:schemeClr>
              </a:solidFill>
            </a:rPr>
            <a:t>Data Engineering</a:t>
          </a:r>
        </a:p>
      </dgm:t>
    </dgm:pt>
    <dgm:pt modelId="{D57420E7-F05F-494E-99F0-00E2477D18D7}" type="parTrans" cxnId="{21BA9E19-0F60-8242-BE16-8174927E4CDD}">
      <dgm:prSet/>
      <dgm:spPr/>
      <dgm:t>
        <a:bodyPr/>
        <a:lstStyle/>
        <a:p>
          <a:endParaRPr lang="en-GB"/>
        </a:p>
      </dgm:t>
    </dgm:pt>
    <dgm:pt modelId="{701DB269-7501-0449-9A7C-F7A151CCE817}" type="sibTrans" cxnId="{21BA9E19-0F60-8242-BE16-8174927E4CDD}">
      <dgm:prSet/>
      <dgm:spPr/>
      <dgm:t>
        <a:bodyPr/>
        <a:lstStyle/>
        <a:p>
          <a:endParaRPr lang="en-GB"/>
        </a:p>
      </dgm:t>
    </dgm:pt>
    <dgm:pt modelId="{3790CA6C-D5E7-E340-8D8D-D2F3733D5FAB}">
      <dgm:prSet phldrT="[Text]"/>
      <dgm:spPr/>
      <dgm:t>
        <a:bodyPr/>
        <a:lstStyle/>
        <a:p>
          <a:r>
            <a:rPr lang="en-GB" dirty="0">
              <a:solidFill>
                <a:schemeClr val="tx1">
                  <a:lumMod val="85000"/>
                  <a:lumOff val="15000"/>
                </a:schemeClr>
              </a:solidFill>
            </a:rPr>
            <a:t>Data from</a:t>
          </a:r>
          <a:r>
            <a:rPr lang="en-GB" u="none" dirty="0">
              <a:solidFill>
                <a:schemeClr val="tx1">
                  <a:lumMod val="85000"/>
                  <a:lumOff val="15000"/>
                </a:schemeClr>
              </a:solidFill>
            </a:rPr>
            <a:t> </a:t>
          </a:r>
          <a:r>
            <a:rPr lang="en-GB" dirty="0">
              <a:solidFill>
                <a:schemeClr val="tx1">
                  <a:lumMod val="85000"/>
                  <a:lumOff val="15000"/>
                </a:schemeClr>
              </a:solidFill>
              <a:hlinkClick xmlns:r="http://schemas.openxmlformats.org/officeDocument/2006/relationships" r:id="rId1">
                <a:extLst>
                  <a:ext uri="{A12FA001-AC4F-418D-AE19-62706E023703}">
                    <ahyp:hlinkClr xmlns:ahyp="http://schemas.microsoft.com/office/drawing/2018/hyperlinkcolor" val="tx"/>
                  </a:ext>
                </a:extLst>
              </a:hlinkClick>
            </a:rPr>
            <a:t>TransferMarkt</a:t>
          </a:r>
          <a:r>
            <a:rPr lang="en-GB" dirty="0">
              <a:solidFill>
                <a:schemeClr val="tx1">
                  <a:lumMod val="85000"/>
                  <a:lumOff val="15000"/>
                </a:schemeClr>
              </a:solidFill>
            </a:rPr>
            <a:t> is scraped using Python webscrapers.</a:t>
          </a:r>
        </a:p>
      </dgm:t>
    </dgm:pt>
    <dgm:pt modelId="{2E7AA142-BBBD-3B4B-B445-3906A54CDDC5}" type="parTrans" cxnId="{D5272FD7-E78A-3740-B27E-53EB9CF0CC99}">
      <dgm:prSet/>
      <dgm:spPr/>
      <dgm:t>
        <a:bodyPr/>
        <a:lstStyle/>
        <a:p>
          <a:endParaRPr lang="en-GB"/>
        </a:p>
      </dgm:t>
    </dgm:pt>
    <dgm:pt modelId="{3AE0FAD8-9DCF-DD4D-946F-24494158A622}" type="sibTrans" cxnId="{D5272FD7-E78A-3740-B27E-53EB9CF0CC99}">
      <dgm:prSet/>
      <dgm:spPr/>
      <dgm:t>
        <a:bodyPr/>
        <a:lstStyle/>
        <a:p>
          <a:endParaRPr lang="en-GB"/>
        </a:p>
      </dgm:t>
    </dgm:pt>
    <dgm:pt modelId="{8DC44740-AF31-E741-AFD9-95EE4C953F03}">
      <dgm:prSet phldrT="[Text]"/>
      <dgm:spPr/>
      <dgm:t>
        <a:bodyPr/>
        <a:lstStyle/>
        <a:p>
          <a:r>
            <a:rPr lang="en-GB" dirty="0">
              <a:solidFill>
                <a:schemeClr val="tx1">
                  <a:lumMod val="85000"/>
                  <a:lumOff val="15000"/>
                </a:schemeClr>
              </a:solidFill>
            </a:rPr>
            <a:t>Data Visualisation and Analysis</a:t>
          </a:r>
        </a:p>
      </dgm:t>
    </dgm:pt>
    <dgm:pt modelId="{32A2A858-1FFF-8C4B-9C86-7D61DB9AF8D3}" type="parTrans" cxnId="{52643CC2-13CA-5A4A-9617-831A9ADDDB03}">
      <dgm:prSet/>
      <dgm:spPr/>
      <dgm:t>
        <a:bodyPr/>
        <a:lstStyle/>
        <a:p>
          <a:endParaRPr lang="en-GB"/>
        </a:p>
      </dgm:t>
    </dgm:pt>
    <dgm:pt modelId="{2285889D-8769-034D-AB69-F1C74794F59F}" type="sibTrans" cxnId="{52643CC2-13CA-5A4A-9617-831A9ADDDB03}">
      <dgm:prSet/>
      <dgm:spPr/>
      <dgm:t>
        <a:bodyPr/>
        <a:lstStyle/>
        <a:p>
          <a:endParaRPr lang="en-GB"/>
        </a:p>
      </dgm:t>
    </dgm:pt>
    <dgm:pt modelId="{C205CA48-F506-4C49-BE80-0CF105FD0B33}">
      <dgm:prSet phldrT="[Text]"/>
      <dgm:spPr/>
      <dgm:t>
        <a:bodyPr/>
        <a:lstStyle/>
        <a:p>
          <a:r>
            <a:rPr lang="en-GB" dirty="0">
              <a:solidFill>
                <a:schemeClr val="tx1">
                  <a:lumMod val="85000"/>
                  <a:lumOff val="15000"/>
                </a:schemeClr>
              </a:solidFill>
            </a:rPr>
            <a:t>Scraped data from </a:t>
          </a:r>
          <a:r>
            <a:rPr lang="en-GB" dirty="0" err="1">
              <a:solidFill>
                <a:schemeClr val="tx1">
                  <a:lumMod val="85000"/>
                  <a:lumOff val="15000"/>
                </a:schemeClr>
              </a:solidFill>
            </a:rPr>
            <a:t>TransferMarkt</a:t>
          </a:r>
          <a:r>
            <a:rPr lang="en-GB" dirty="0">
              <a:solidFill>
                <a:schemeClr val="tx1">
                  <a:lumMod val="85000"/>
                  <a:lumOff val="15000"/>
                </a:schemeClr>
              </a:solidFill>
            </a:rPr>
            <a:t> is cleaned and engineered using the pandas Python library in Jupyter notebooks.</a:t>
          </a:r>
        </a:p>
      </dgm:t>
    </dgm:pt>
    <dgm:pt modelId="{5D87668B-4451-1643-96E6-6026653CB2B8}" type="parTrans" cxnId="{ABE4EFF3-3CCC-2A4A-A7B9-CD2A05C8571D}">
      <dgm:prSet/>
      <dgm:spPr/>
      <dgm:t>
        <a:bodyPr/>
        <a:lstStyle/>
        <a:p>
          <a:endParaRPr lang="en-GB"/>
        </a:p>
      </dgm:t>
    </dgm:pt>
    <dgm:pt modelId="{157EA28F-0153-8E47-B3F8-7D782BC4DDC6}" type="sibTrans" cxnId="{ABE4EFF3-3CCC-2A4A-A7B9-CD2A05C8571D}">
      <dgm:prSet/>
      <dgm:spPr/>
      <dgm:t>
        <a:bodyPr/>
        <a:lstStyle/>
        <a:p>
          <a:endParaRPr lang="en-GB"/>
        </a:p>
      </dgm:t>
    </dgm:pt>
    <dgm:pt modelId="{DAB55698-F2DD-9B42-9F90-5B48CBA1EECD}">
      <dgm:prSet phldrT="[Text]"/>
      <dgm:spPr/>
      <dgm:t>
        <a:bodyPr/>
        <a:lstStyle/>
        <a:p>
          <a:r>
            <a:rPr lang="en-GB" dirty="0">
              <a:solidFill>
                <a:schemeClr val="tx1">
                  <a:lumMod val="85000"/>
                  <a:lumOff val="15000"/>
                </a:schemeClr>
              </a:solidFill>
            </a:rPr>
            <a:t>Data visualised in the Jupyter notebooks, as dashboards using Tableau, and as figures in PowerPoint slides.</a:t>
          </a:r>
        </a:p>
      </dgm:t>
    </dgm:pt>
    <dgm:pt modelId="{88E3D16C-EB0A-AB4E-8A09-829D17A5E96A}" type="parTrans" cxnId="{F939188A-A756-D442-805F-6BD9C1D680EE}">
      <dgm:prSet/>
      <dgm:spPr/>
      <dgm:t>
        <a:bodyPr/>
        <a:lstStyle/>
        <a:p>
          <a:endParaRPr lang="en-GB"/>
        </a:p>
      </dgm:t>
    </dgm:pt>
    <dgm:pt modelId="{D2FA263E-EC60-9547-AC4A-9DEEE8F6EF2D}" type="sibTrans" cxnId="{F939188A-A756-D442-805F-6BD9C1D680EE}">
      <dgm:prSet/>
      <dgm:spPr/>
      <dgm:t>
        <a:bodyPr/>
        <a:lstStyle/>
        <a:p>
          <a:endParaRPr lang="en-GB"/>
        </a:p>
      </dgm:t>
    </dgm:pt>
    <dgm:pt modelId="{769ADBFD-3DEC-FB43-8641-030C2A4D90B8}">
      <dgm:prSet phldrT="[Text]"/>
      <dgm:spPr/>
      <dgm:t>
        <a:bodyPr/>
        <a:lstStyle/>
        <a:p>
          <a:r>
            <a:rPr lang="en-GB" dirty="0">
              <a:solidFill>
                <a:schemeClr val="tx1">
                  <a:lumMod val="85000"/>
                  <a:lumOff val="15000"/>
                </a:schemeClr>
              </a:solidFill>
            </a:rPr>
            <a:t>Dashboards published to Tableau Public.</a:t>
          </a:r>
        </a:p>
      </dgm:t>
    </dgm:pt>
    <dgm:pt modelId="{6229A50F-FF12-F148-AE64-FAF173F525AC}" type="parTrans" cxnId="{78EE24C4-DFFC-A44B-821E-6593B3C1406E}">
      <dgm:prSet/>
      <dgm:spPr/>
      <dgm:t>
        <a:bodyPr/>
        <a:lstStyle/>
        <a:p>
          <a:endParaRPr lang="en-GB"/>
        </a:p>
      </dgm:t>
    </dgm:pt>
    <dgm:pt modelId="{96F4B11B-EB9B-764A-8D57-CC19288939F1}" type="sibTrans" cxnId="{78EE24C4-DFFC-A44B-821E-6593B3C1406E}">
      <dgm:prSet/>
      <dgm:spPr/>
      <dgm:t>
        <a:bodyPr/>
        <a:lstStyle/>
        <a:p>
          <a:endParaRPr lang="en-GB"/>
        </a:p>
      </dgm:t>
    </dgm:pt>
    <dgm:pt modelId="{417BCEA6-B07A-B247-B654-80A9C2426B45}">
      <dgm:prSet phldrT="[Text]"/>
      <dgm:spPr/>
      <dgm:t>
        <a:bodyPr/>
        <a:lstStyle/>
        <a:p>
          <a:endParaRPr lang="en-GB" dirty="0">
            <a:solidFill>
              <a:schemeClr val="tx1">
                <a:lumMod val="85000"/>
                <a:lumOff val="15000"/>
              </a:schemeClr>
            </a:solidFill>
          </a:endParaRPr>
        </a:p>
      </dgm:t>
    </dgm:pt>
    <dgm:pt modelId="{6FDF98A0-922D-5D44-AA62-DD493CB64B95}" type="parTrans" cxnId="{9986C48B-FE99-1C40-853D-3B2785E7A30F}">
      <dgm:prSet/>
      <dgm:spPr/>
      <dgm:t>
        <a:bodyPr/>
        <a:lstStyle/>
        <a:p>
          <a:endParaRPr lang="en-GB"/>
        </a:p>
      </dgm:t>
    </dgm:pt>
    <dgm:pt modelId="{D5C4978C-D734-F541-AA6C-18780D998DEA}" type="sibTrans" cxnId="{9986C48B-FE99-1C40-853D-3B2785E7A30F}">
      <dgm:prSet/>
      <dgm:spPr/>
      <dgm:t>
        <a:bodyPr/>
        <a:lstStyle/>
        <a:p>
          <a:endParaRPr lang="en-GB"/>
        </a:p>
      </dgm:t>
    </dgm:pt>
    <dgm:pt modelId="{CF20E59A-DF14-5441-A820-CE572A7EDFEB}">
      <dgm:prSet phldrT="[Text]"/>
      <dgm:spPr/>
      <dgm:t>
        <a:bodyPr/>
        <a:lstStyle/>
        <a:p>
          <a:r>
            <a:rPr lang="en-GB" dirty="0">
              <a:solidFill>
                <a:schemeClr val="tx1">
                  <a:lumMod val="85000"/>
                  <a:lumOff val="15000"/>
                </a:schemeClr>
              </a:solidFill>
            </a:rPr>
            <a:t>Fuzzy data matching of the two data sources from 21</a:t>
          </a:r>
          <a:r>
            <a:rPr lang="en-GB" baseline="30000" dirty="0">
              <a:solidFill>
                <a:schemeClr val="tx1">
                  <a:lumMod val="85000"/>
                  <a:lumOff val="15000"/>
                </a:schemeClr>
              </a:solidFill>
            </a:rPr>
            <a:t>st</a:t>
          </a:r>
          <a:r>
            <a:rPr lang="en-GB" dirty="0">
              <a:solidFill>
                <a:schemeClr val="tx1">
                  <a:lumMod val="85000"/>
                  <a:lumOff val="15000"/>
                </a:schemeClr>
              </a:solidFill>
            </a:rPr>
            <a:t> Club and </a:t>
          </a:r>
          <a:r>
            <a:rPr lang="en-GB" dirty="0" err="1">
              <a:solidFill>
                <a:schemeClr val="tx1">
                  <a:lumMod val="85000"/>
                  <a:lumOff val="15000"/>
                </a:schemeClr>
              </a:solidFill>
            </a:rPr>
            <a:t>TransferMarkt</a:t>
          </a:r>
          <a:r>
            <a:rPr lang="en-GB" dirty="0">
              <a:solidFill>
                <a:schemeClr val="tx1">
                  <a:lumMod val="85000"/>
                  <a:lumOff val="15000"/>
                </a:schemeClr>
              </a:solidFill>
            </a:rPr>
            <a:t> enables creation of new analysis of Stats per £ metrics.</a:t>
          </a:r>
        </a:p>
      </dgm:t>
    </dgm:pt>
    <dgm:pt modelId="{9148DA43-01D7-3D4D-A0C5-B648A8F097F3}" type="parTrans" cxnId="{1013FC8A-EE0E-2641-96CA-AFD27F188903}">
      <dgm:prSet/>
      <dgm:spPr/>
      <dgm:t>
        <a:bodyPr/>
        <a:lstStyle/>
        <a:p>
          <a:endParaRPr lang="en-GB"/>
        </a:p>
      </dgm:t>
    </dgm:pt>
    <dgm:pt modelId="{7B539861-1AE0-E941-A193-5BC05846DCB6}" type="sibTrans" cxnId="{1013FC8A-EE0E-2641-96CA-AFD27F188903}">
      <dgm:prSet/>
      <dgm:spPr/>
      <dgm:t>
        <a:bodyPr/>
        <a:lstStyle/>
        <a:p>
          <a:endParaRPr lang="en-GB"/>
        </a:p>
      </dgm:t>
    </dgm:pt>
    <dgm:pt modelId="{6B5B1F58-55AF-4A49-A9E5-087218B1E862}">
      <dgm:prSet phldrT="[Text]"/>
      <dgm:spPr/>
      <dgm:t>
        <a:bodyPr/>
        <a:lstStyle/>
        <a:p>
          <a:endParaRPr lang="en-GB" dirty="0">
            <a:solidFill>
              <a:schemeClr val="tx1">
                <a:lumMod val="85000"/>
                <a:lumOff val="15000"/>
              </a:schemeClr>
            </a:solidFill>
          </a:endParaRPr>
        </a:p>
      </dgm:t>
    </dgm:pt>
    <dgm:pt modelId="{908E605D-437A-EF4D-82F1-4E2D96C8371D}" type="parTrans" cxnId="{8349E79A-2768-D546-91C5-23CB2EE08EFF}">
      <dgm:prSet/>
      <dgm:spPr/>
      <dgm:t>
        <a:bodyPr/>
        <a:lstStyle/>
        <a:p>
          <a:endParaRPr lang="en-GB"/>
        </a:p>
      </dgm:t>
    </dgm:pt>
    <dgm:pt modelId="{2337F4C6-3CE4-E544-A4BD-2AD1955DE7CD}" type="sibTrans" cxnId="{8349E79A-2768-D546-91C5-23CB2EE08EFF}">
      <dgm:prSet/>
      <dgm:spPr/>
      <dgm:t>
        <a:bodyPr/>
        <a:lstStyle/>
        <a:p>
          <a:endParaRPr lang="en-GB"/>
        </a:p>
      </dgm:t>
    </dgm:pt>
    <dgm:pt modelId="{EBDD18C6-69E8-5448-911A-76D40B122A00}">
      <dgm:prSet phldrT="[Text]"/>
      <dgm:spPr/>
      <dgm:t>
        <a:bodyPr/>
        <a:lstStyle/>
        <a:p>
          <a:r>
            <a:rPr lang="en-GB" dirty="0">
              <a:solidFill>
                <a:schemeClr val="tx1">
                  <a:lumMod val="85000"/>
                  <a:lumOff val="15000"/>
                </a:schemeClr>
              </a:solidFill>
            </a:rPr>
            <a:t>Key observations and comments of the data analysis includes in PowerPoint figures.</a:t>
          </a:r>
        </a:p>
      </dgm:t>
    </dgm:pt>
    <dgm:pt modelId="{13F84D6B-3B2D-3747-82DD-6DAA0800E0A6}" type="parTrans" cxnId="{9CA4E049-7303-E04A-B39D-61E066DF6820}">
      <dgm:prSet/>
      <dgm:spPr/>
      <dgm:t>
        <a:bodyPr/>
        <a:lstStyle/>
        <a:p>
          <a:endParaRPr lang="en-GB"/>
        </a:p>
      </dgm:t>
    </dgm:pt>
    <dgm:pt modelId="{A4BF3767-98FE-3749-9ACF-48DCE0383B24}" type="sibTrans" cxnId="{9CA4E049-7303-E04A-B39D-61E066DF6820}">
      <dgm:prSet/>
      <dgm:spPr/>
      <dgm:t>
        <a:bodyPr/>
        <a:lstStyle/>
        <a:p>
          <a:endParaRPr lang="en-GB"/>
        </a:p>
      </dgm:t>
    </dgm:pt>
    <dgm:pt modelId="{898748AD-F562-CD46-B3B0-425C77F2E87C}">
      <dgm:prSet phldrT="[Text]"/>
      <dgm:spPr/>
      <dgm:t>
        <a:bodyPr/>
        <a:lstStyle/>
        <a:p>
          <a:endParaRPr lang="en-GB" dirty="0">
            <a:solidFill>
              <a:schemeClr val="tx1">
                <a:lumMod val="85000"/>
                <a:lumOff val="15000"/>
              </a:schemeClr>
            </a:solidFill>
          </a:endParaRPr>
        </a:p>
      </dgm:t>
    </dgm:pt>
    <dgm:pt modelId="{A1E03844-C36F-4B4A-AB60-A10C78D77EDA}" type="parTrans" cxnId="{4E165448-6AEC-1540-989A-0F1219139622}">
      <dgm:prSet/>
      <dgm:spPr/>
      <dgm:t>
        <a:bodyPr/>
        <a:lstStyle/>
        <a:p>
          <a:endParaRPr lang="en-GB"/>
        </a:p>
      </dgm:t>
    </dgm:pt>
    <dgm:pt modelId="{B2E8D287-89B6-7F4A-AB95-DF242FD1B3C0}" type="sibTrans" cxnId="{4E165448-6AEC-1540-989A-0F1219139622}">
      <dgm:prSet/>
      <dgm:spPr/>
      <dgm:t>
        <a:bodyPr/>
        <a:lstStyle/>
        <a:p>
          <a:endParaRPr lang="en-GB"/>
        </a:p>
      </dgm:t>
    </dgm:pt>
    <dgm:pt modelId="{208EE983-C0F0-634E-953E-F52C891F97A5}">
      <dgm:prSet phldrT="[Text]"/>
      <dgm:spPr/>
      <dgm:t>
        <a:bodyPr/>
        <a:lstStyle/>
        <a:p>
          <a:r>
            <a:rPr lang="en-GB" dirty="0">
              <a:solidFill>
                <a:schemeClr val="tx1">
                  <a:lumMod val="85000"/>
                  <a:lumOff val="15000"/>
                </a:schemeClr>
              </a:solidFill>
            </a:rPr>
            <a:t>Data from 21</a:t>
          </a:r>
          <a:r>
            <a:rPr lang="en-GB" baseline="30000" dirty="0">
              <a:solidFill>
                <a:schemeClr val="tx1">
                  <a:lumMod val="85000"/>
                  <a:lumOff val="15000"/>
                </a:schemeClr>
              </a:solidFill>
            </a:rPr>
            <a:t>st</a:t>
          </a:r>
          <a:r>
            <a:rPr lang="en-GB" dirty="0">
              <a:solidFill>
                <a:schemeClr val="tx1">
                  <a:lumMod val="85000"/>
                  <a:lumOff val="15000"/>
                </a:schemeClr>
              </a:solidFill>
            </a:rPr>
            <a:t> Club is provided in the email as a CSV file.</a:t>
          </a:r>
        </a:p>
      </dgm:t>
    </dgm:pt>
    <dgm:pt modelId="{1A16540C-CADA-274B-8C9D-CBC9586A3F26}" type="parTrans" cxnId="{E023D22F-2228-EC41-8AAB-9CF495C81E8A}">
      <dgm:prSet/>
      <dgm:spPr/>
      <dgm:t>
        <a:bodyPr/>
        <a:lstStyle/>
        <a:p>
          <a:endParaRPr lang="en-GB"/>
        </a:p>
      </dgm:t>
    </dgm:pt>
    <dgm:pt modelId="{C9B4A412-08A7-F34B-A4B1-336A94FFC867}" type="sibTrans" cxnId="{E023D22F-2228-EC41-8AAB-9CF495C81E8A}">
      <dgm:prSet/>
      <dgm:spPr/>
      <dgm:t>
        <a:bodyPr/>
        <a:lstStyle/>
        <a:p>
          <a:endParaRPr lang="en-GB"/>
        </a:p>
      </dgm:t>
    </dgm:pt>
    <dgm:pt modelId="{B22173EE-F21D-014C-8815-C3D59EAAF88B}">
      <dgm:prSet phldrT="[Text]"/>
      <dgm:spPr/>
      <dgm:t>
        <a:bodyPr/>
        <a:lstStyle/>
        <a:p>
          <a:endParaRPr lang="en-GB" dirty="0">
            <a:solidFill>
              <a:schemeClr val="tx1">
                <a:lumMod val="85000"/>
                <a:lumOff val="15000"/>
              </a:schemeClr>
            </a:solidFill>
          </a:endParaRPr>
        </a:p>
      </dgm:t>
    </dgm:pt>
    <dgm:pt modelId="{E7E3DB0F-F7DE-2D4F-ADB6-F66E675CD24D}" type="parTrans" cxnId="{8D3F44D3-A858-4E4C-841D-C3B68A0E8E79}">
      <dgm:prSet/>
      <dgm:spPr/>
      <dgm:t>
        <a:bodyPr/>
        <a:lstStyle/>
        <a:p>
          <a:endParaRPr lang="en-GB"/>
        </a:p>
      </dgm:t>
    </dgm:pt>
    <dgm:pt modelId="{5BA36388-F60D-4542-B833-1820B5014DEF}" type="sibTrans" cxnId="{8D3F44D3-A858-4E4C-841D-C3B68A0E8E79}">
      <dgm:prSet/>
      <dgm:spPr/>
      <dgm:t>
        <a:bodyPr/>
        <a:lstStyle/>
        <a:p>
          <a:endParaRPr lang="en-GB"/>
        </a:p>
      </dgm:t>
    </dgm:pt>
    <dgm:pt modelId="{7176473D-CF51-A840-869C-477DA9E04A3B}">
      <dgm:prSet phldrT="[Text]"/>
      <dgm:spPr/>
      <dgm:t>
        <a:bodyPr/>
        <a:lstStyle/>
        <a:p>
          <a:r>
            <a:rPr lang="en-GB" dirty="0">
              <a:solidFill>
                <a:schemeClr val="tx1">
                  <a:lumMod val="85000"/>
                  <a:lumOff val="15000"/>
                </a:schemeClr>
              </a:solidFill>
            </a:rPr>
            <a:t>Data from 21</a:t>
          </a:r>
          <a:r>
            <a:rPr lang="en-GB" baseline="30000" dirty="0">
              <a:solidFill>
                <a:schemeClr val="tx1">
                  <a:lumMod val="85000"/>
                  <a:lumOff val="15000"/>
                </a:schemeClr>
              </a:solidFill>
            </a:rPr>
            <a:t>st</a:t>
          </a:r>
          <a:r>
            <a:rPr lang="en-GB" dirty="0">
              <a:solidFill>
                <a:schemeClr val="tx1">
                  <a:lumMod val="85000"/>
                  <a:lumOff val="15000"/>
                </a:schemeClr>
              </a:solidFill>
            </a:rPr>
            <a:t> Club is engineered to create new KPIs and attributes derived from the raw data to create tailor-made metrics for the coaches and data teams. The </a:t>
          </a:r>
          <a:r>
            <a:rPr lang="en-GB" dirty="0" err="1">
              <a:solidFill>
                <a:schemeClr val="tx1">
                  <a:lumMod val="85000"/>
                  <a:lumOff val="15000"/>
                </a:schemeClr>
              </a:solidFill>
            </a:rPr>
            <a:t>DataFrame</a:t>
          </a:r>
          <a:r>
            <a:rPr lang="en-GB" dirty="0">
              <a:solidFill>
                <a:schemeClr val="tx1">
                  <a:lumMod val="85000"/>
                  <a:lumOff val="15000"/>
                </a:schemeClr>
              </a:solidFill>
            </a:rPr>
            <a:t> is also melted as a long table to create radar visualisations.</a:t>
          </a:r>
        </a:p>
      </dgm:t>
    </dgm:pt>
    <dgm:pt modelId="{C0AE92B1-70C4-B047-9407-435EF2141CF5}" type="parTrans" cxnId="{045001CA-3F59-0040-86AC-B905CB959FE4}">
      <dgm:prSet/>
      <dgm:spPr/>
      <dgm:t>
        <a:bodyPr/>
        <a:lstStyle/>
        <a:p>
          <a:endParaRPr lang="en-GB"/>
        </a:p>
      </dgm:t>
    </dgm:pt>
    <dgm:pt modelId="{790D5EDB-AB47-584C-B924-789DFF805D24}" type="sibTrans" cxnId="{045001CA-3F59-0040-86AC-B905CB959FE4}">
      <dgm:prSet/>
      <dgm:spPr/>
      <dgm:t>
        <a:bodyPr/>
        <a:lstStyle/>
        <a:p>
          <a:endParaRPr lang="en-GB"/>
        </a:p>
      </dgm:t>
    </dgm:pt>
    <dgm:pt modelId="{889FE06A-C5E5-E84B-BC48-5BC23A2B9BF8}">
      <dgm:prSet phldrT="[Text]"/>
      <dgm:spPr/>
      <dgm:t>
        <a:bodyPr/>
        <a:lstStyle/>
        <a:p>
          <a:endParaRPr lang="en-GB" dirty="0">
            <a:solidFill>
              <a:schemeClr val="tx1">
                <a:lumMod val="85000"/>
                <a:lumOff val="15000"/>
              </a:schemeClr>
            </a:solidFill>
          </a:endParaRPr>
        </a:p>
      </dgm:t>
    </dgm:pt>
    <dgm:pt modelId="{184F6FE0-B95B-8549-B57D-C2F9F0636E16}" type="parTrans" cxnId="{9E716EA2-D9E2-D440-9B92-AD6305DD0503}">
      <dgm:prSet/>
      <dgm:spPr/>
      <dgm:t>
        <a:bodyPr/>
        <a:lstStyle/>
        <a:p>
          <a:endParaRPr lang="en-GB"/>
        </a:p>
      </dgm:t>
    </dgm:pt>
    <dgm:pt modelId="{F9CD2A68-F28C-0E44-B388-EEEC7640CD14}" type="sibTrans" cxnId="{9E716EA2-D9E2-D440-9B92-AD6305DD0503}">
      <dgm:prSet/>
      <dgm:spPr/>
      <dgm:t>
        <a:bodyPr/>
        <a:lstStyle/>
        <a:p>
          <a:endParaRPr lang="en-GB"/>
        </a:p>
      </dgm:t>
    </dgm:pt>
    <dgm:pt modelId="{99FC10B9-7B17-4C47-8524-26F520F48FD2}" type="pres">
      <dgm:prSet presAssocID="{44D6083A-707C-824E-94C2-EF9F2BCA5A9B}" presName="Name0" presStyleCnt="0">
        <dgm:presLayoutVars>
          <dgm:dir/>
          <dgm:resizeHandles val="exact"/>
        </dgm:presLayoutVars>
      </dgm:prSet>
      <dgm:spPr/>
    </dgm:pt>
    <dgm:pt modelId="{480CA91A-1A7D-F24E-8A22-1D3CB53AC062}" type="pres">
      <dgm:prSet presAssocID="{D6C7599D-0EFF-1C4A-B4F7-6EEADB45005D}" presName="node" presStyleLbl="node1" presStyleIdx="0" presStyleCnt="3">
        <dgm:presLayoutVars>
          <dgm:bulletEnabled val="1"/>
        </dgm:presLayoutVars>
      </dgm:prSet>
      <dgm:spPr/>
    </dgm:pt>
    <dgm:pt modelId="{FC4407BD-6C43-4348-B050-9BCB3DF8EFE1}" type="pres">
      <dgm:prSet presAssocID="{360DA230-D7E9-3940-BA41-A26B12DEE33A}" presName="sibTrans" presStyleLbl="sibTrans2D1" presStyleIdx="0" presStyleCnt="2"/>
      <dgm:spPr/>
    </dgm:pt>
    <dgm:pt modelId="{C5A227AD-8B3E-7C43-9BAA-AAC3F0C83FC0}" type="pres">
      <dgm:prSet presAssocID="{360DA230-D7E9-3940-BA41-A26B12DEE33A}" presName="connectorText" presStyleLbl="sibTrans2D1" presStyleIdx="0" presStyleCnt="2"/>
      <dgm:spPr/>
    </dgm:pt>
    <dgm:pt modelId="{32EE367D-4B35-CB49-A7FE-22A80EBD6011}" type="pres">
      <dgm:prSet presAssocID="{7D42E740-C6C6-5D47-979B-0F8A701CC23B}" presName="node" presStyleLbl="node1" presStyleIdx="1" presStyleCnt="3">
        <dgm:presLayoutVars>
          <dgm:bulletEnabled val="1"/>
        </dgm:presLayoutVars>
      </dgm:prSet>
      <dgm:spPr/>
    </dgm:pt>
    <dgm:pt modelId="{65A3229C-05E7-5140-8EDD-5039A4D883A8}" type="pres">
      <dgm:prSet presAssocID="{701DB269-7501-0449-9A7C-F7A151CCE817}" presName="sibTrans" presStyleLbl="sibTrans2D1" presStyleIdx="1" presStyleCnt="2"/>
      <dgm:spPr/>
    </dgm:pt>
    <dgm:pt modelId="{B0BEA236-C37C-E94A-9861-E5385A675E54}" type="pres">
      <dgm:prSet presAssocID="{701DB269-7501-0449-9A7C-F7A151CCE817}" presName="connectorText" presStyleLbl="sibTrans2D1" presStyleIdx="1" presStyleCnt="2"/>
      <dgm:spPr/>
    </dgm:pt>
    <dgm:pt modelId="{373B5170-8E58-B84D-B4CB-3C0F867F2C6E}" type="pres">
      <dgm:prSet presAssocID="{8DC44740-AF31-E741-AFD9-95EE4C953F03}" presName="node" presStyleLbl="node1" presStyleIdx="2" presStyleCnt="3">
        <dgm:presLayoutVars>
          <dgm:bulletEnabled val="1"/>
        </dgm:presLayoutVars>
      </dgm:prSet>
      <dgm:spPr/>
    </dgm:pt>
  </dgm:ptLst>
  <dgm:cxnLst>
    <dgm:cxn modelId="{18D07C10-0664-DF4F-A54A-02E2591F29E0}" type="presOf" srcId="{D6C7599D-0EFF-1C4A-B4F7-6EEADB45005D}" destId="{480CA91A-1A7D-F24E-8A22-1D3CB53AC062}" srcOrd="0" destOrd="0" presId="urn:microsoft.com/office/officeart/2005/8/layout/process1"/>
    <dgm:cxn modelId="{21BA9E19-0F60-8242-BE16-8174927E4CDD}" srcId="{44D6083A-707C-824E-94C2-EF9F2BCA5A9B}" destId="{7D42E740-C6C6-5D47-979B-0F8A701CC23B}" srcOrd="1" destOrd="0" parTransId="{D57420E7-F05F-494E-99F0-00E2477D18D7}" sibTransId="{701DB269-7501-0449-9A7C-F7A151CCE817}"/>
    <dgm:cxn modelId="{A0536E2B-B5A0-BD41-88B4-403E174BAABB}" srcId="{44D6083A-707C-824E-94C2-EF9F2BCA5A9B}" destId="{D6C7599D-0EFF-1C4A-B4F7-6EEADB45005D}" srcOrd="0" destOrd="0" parTransId="{BDF5E150-6F1A-8B48-AFB8-430CB405BAB3}" sibTransId="{360DA230-D7E9-3940-BA41-A26B12DEE33A}"/>
    <dgm:cxn modelId="{5CC0F42B-651B-FF42-977A-918A967D66DF}" type="presOf" srcId="{7D42E740-C6C6-5D47-979B-0F8A701CC23B}" destId="{32EE367D-4B35-CB49-A7FE-22A80EBD6011}" srcOrd="0" destOrd="0" presId="urn:microsoft.com/office/officeart/2005/8/layout/process1"/>
    <dgm:cxn modelId="{E023D22F-2228-EC41-8AAB-9CF495C81E8A}" srcId="{D6C7599D-0EFF-1C4A-B4F7-6EEADB45005D}" destId="{208EE983-C0F0-634E-953E-F52C891F97A5}" srcOrd="2" destOrd="0" parTransId="{1A16540C-CADA-274B-8C9D-CBC9586A3F26}" sibTransId="{C9B4A412-08A7-F34B-A4B1-336A94FFC867}"/>
    <dgm:cxn modelId="{7267D732-8F67-5E46-A7DF-CB1A753F63B8}" type="presOf" srcId="{7176473D-CF51-A840-869C-477DA9E04A3B}" destId="{32EE367D-4B35-CB49-A7FE-22A80EBD6011}" srcOrd="0" destOrd="3" presId="urn:microsoft.com/office/officeart/2005/8/layout/process1"/>
    <dgm:cxn modelId="{82F62C47-E32C-2F45-AB71-06E835BEF2A6}" type="presOf" srcId="{701DB269-7501-0449-9A7C-F7A151CCE817}" destId="{65A3229C-05E7-5140-8EDD-5039A4D883A8}" srcOrd="0" destOrd="0" presId="urn:microsoft.com/office/officeart/2005/8/layout/process1"/>
    <dgm:cxn modelId="{B23E2E47-A902-184B-A1BF-B935B4FFE9BD}" type="presOf" srcId="{EBDD18C6-69E8-5448-911A-76D40B122A00}" destId="{373B5170-8E58-B84D-B4CB-3C0F867F2C6E}" srcOrd="0" destOrd="3" presId="urn:microsoft.com/office/officeart/2005/8/layout/process1"/>
    <dgm:cxn modelId="{4E165448-6AEC-1540-989A-0F1219139622}" srcId="{8DC44740-AF31-E741-AFD9-95EE4C953F03}" destId="{898748AD-F562-CD46-B3B0-425C77F2E87C}" srcOrd="1" destOrd="0" parTransId="{A1E03844-C36F-4B4A-AB60-A10C78D77EDA}" sibTransId="{B2E8D287-89B6-7F4A-AB95-DF242FD1B3C0}"/>
    <dgm:cxn modelId="{9CA4E049-7303-E04A-B39D-61E066DF6820}" srcId="{8DC44740-AF31-E741-AFD9-95EE4C953F03}" destId="{EBDD18C6-69E8-5448-911A-76D40B122A00}" srcOrd="2" destOrd="0" parTransId="{13F84D6B-3B2D-3747-82DD-6DAA0800E0A6}" sibTransId="{A4BF3767-98FE-3749-9ACF-48DCE0383B24}"/>
    <dgm:cxn modelId="{1A75BC4A-C465-8546-B77A-358656B93FC1}" type="presOf" srcId="{889FE06A-C5E5-E84B-BC48-5BC23A2B9BF8}" destId="{32EE367D-4B35-CB49-A7FE-22A80EBD6011}" srcOrd="0" destOrd="2" presId="urn:microsoft.com/office/officeart/2005/8/layout/process1"/>
    <dgm:cxn modelId="{0FB5764B-FE52-6F42-B5FD-FE5A043B247A}" type="presOf" srcId="{8DC44740-AF31-E741-AFD9-95EE4C953F03}" destId="{373B5170-8E58-B84D-B4CB-3C0F867F2C6E}" srcOrd="0" destOrd="0" presId="urn:microsoft.com/office/officeart/2005/8/layout/process1"/>
    <dgm:cxn modelId="{45273255-F1E3-1D47-96AA-A3F50F55738C}" type="presOf" srcId="{769ADBFD-3DEC-FB43-8641-030C2A4D90B8}" destId="{373B5170-8E58-B84D-B4CB-3C0F867F2C6E}" srcOrd="0" destOrd="5" presId="urn:microsoft.com/office/officeart/2005/8/layout/process1"/>
    <dgm:cxn modelId="{E746AB5C-3B53-FD46-B8FC-88FDD51AA47F}" type="presOf" srcId="{B22173EE-F21D-014C-8815-C3D59EAAF88B}" destId="{480CA91A-1A7D-F24E-8A22-1D3CB53AC062}" srcOrd="0" destOrd="2" presId="urn:microsoft.com/office/officeart/2005/8/layout/process1"/>
    <dgm:cxn modelId="{C99B0A69-B707-1949-8847-70DC5976315B}" type="presOf" srcId="{6B5B1F58-55AF-4A49-A9E5-087218B1E862}" destId="{373B5170-8E58-B84D-B4CB-3C0F867F2C6E}" srcOrd="0" destOrd="4" presId="urn:microsoft.com/office/officeart/2005/8/layout/process1"/>
    <dgm:cxn modelId="{0C2A6E6E-2A56-6549-A84C-58AC23F33CED}" type="presOf" srcId="{360DA230-D7E9-3940-BA41-A26B12DEE33A}" destId="{C5A227AD-8B3E-7C43-9BAA-AAC3F0C83FC0}" srcOrd="1" destOrd="0" presId="urn:microsoft.com/office/officeart/2005/8/layout/process1"/>
    <dgm:cxn modelId="{2FF90976-8D58-F94E-9A2C-01E9614CAC11}" type="presOf" srcId="{CF20E59A-DF14-5441-A820-CE572A7EDFEB}" destId="{32EE367D-4B35-CB49-A7FE-22A80EBD6011}" srcOrd="0" destOrd="5" presId="urn:microsoft.com/office/officeart/2005/8/layout/process1"/>
    <dgm:cxn modelId="{F939188A-A756-D442-805F-6BD9C1D680EE}" srcId="{8DC44740-AF31-E741-AFD9-95EE4C953F03}" destId="{DAB55698-F2DD-9B42-9F90-5B48CBA1EECD}" srcOrd="0" destOrd="0" parTransId="{88E3D16C-EB0A-AB4E-8A09-829D17A5E96A}" sibTransId="{D2FA263E-EC60-9547-AC4A-9DEEE8F6EF2D}"/>
    <dgm:cxn modelId="{1013FC8A-EE0E-2641-96CA-AFD27F188903}" srcId="{7D42E740-C6C6-5D47-979B-0F8A701CC23B}" destId="{CF20E59A-DF14-5441-A820-CE572A7EDFEB}" srcOrd="4" destOrd="0" parTransId="{9148DA43-01D7-3D4D-A0C5-B648A8F097F3}" sibTransId="{7B539861-1AE0-E941-A193-5BC05846DCB6}"/>
    <dgm:cxn modelId="{9986C48B-FE99-1C40-853D-3B2785E7A30F}" srcId="{7D42E740-C6C6-5D47-979B-0F8A701CC23B}" destId="{417BCEA6-B07A-B247-B654-80A9C2426B45}" srcOrd="3" destOrd="0" parTransId="{6FDF98A0-922D-5D44-AA62-DD493CB64B95}" sibTransId="{D5C4978C-D734-F541-AA6C-18780D998DEA}"/>
    <dgm:cxn modelId="{8349E79A-2768-D546-91C5-23CB2EE08EFF}" srcId="{8DC44740-AF31-E741-AFD9-95EE4C953F03}" destId="{6B5B1F58-55AF-4A49-A9E5-087218B1E862}" srcOrd="3" destOrd="0" parTransId="{908E605D-437A-EF4D-82F1-4E2D96C8371D}" sibTransId="{2337F4C6-3CE4-E544-A4BD-2AD1955DE7CD}"/>
    <dgm:cxn modelId="{9E716EA2-D9E2-D440-9B92-AD6305DD0503}" srcId="{7D42E740-C6C6-5D47-979B-0F8A701CC23B}" destId="{889FE06A-C5E5-E84B-BC48-5BC23A2B9BF8}" srcOrd="1" destOrd="0" parTransId="{184F6FE0-B95B-8549-B57D-C2F9F0636E16}" sibTransId="{F9CD2A68-F28C-0E44-B388-EEEC7640CD14}"/>
    <dgm:cxn modelId="{8383F8A2-6DC3-1D4E-9892-E8B38AE3480C}" type="presOf" srcId="{208EE983-C0F0-634E-953E-F52C891F97A5}" destId="{480CA91A-1A7D-F24E-8A22-1D3CB53AC062}" srcOrd="0" destOrd="3" presId="urn:microsoft.com/office/officeart/2005/8/layout/process1"/>
    <dgm:cxn modelId="{C46B65A7-F9F7-D544-A6D6-70D88DE50C80}" type="presOf" srcId="{44D6083A-707C-824E-94C2-EF9F2BCA5A9B}" destId="{99FC10B9-7B17-4C47-8524-26F520F48FD2}" srcOrd="0" destOrd="0" presId="urn:microsoft.com/office/officeart/2005/8/layout/process1"/>
    <dgm:cxn modelId="{9C0B8CAA-5739-9343-90E6-CB19F809CF41}" type="presOf" srcId="{C205CA48-F506-4C49-BE80-0CF105FD0B33}" destId="{32EE367D-4B35-CB49-A7FE-22A80EBD6011}" srcOrd="0" destOrd="1" presId="urn:microsoft.com/office/officeart/2005/8/layout/process1"/>
    <dgm:cxn modelId="{52643CC2-13CA-5A4A-9617-831A9ADDDB03}" srcId="{44D6083A-707C-824E-94C2-EF9F2BCA5A9B}" destId="{8DC44740-AF31-E741-AFD9-95EE4C953F03}" srcOrd="2" destOrd="0" parTransId="{32A2A858-1FFF-8C4B-9C86-7D61DB9AF8D3}" sibTransId="{2285889D-8769-034D-AB69-F1C74794F59F}"/>
    <dgm:cxn modelId="{78EE24C4-DFFC-A44B-821E-6593B3C1406E}" srcId="{8DC44740-AF31-E741-AFD9-95EE4C953F03}" destId="{769ADBFD-3DEC-FB43-8641-030C2A4D90B8}" srcOrd="4" destOrd="0" parTransId="{6229A50F-FF12-F148-AE64-FAF173F525AC}" sibTransId="{96F4B11B-EB9B-764A-8D57-CC19288939F1}"/>
    <dgm:cxn modelId="{045001CA-3F59-0040-86AC-B905CB959FE4}" srcId="{7D42E740-C6C6-5D47-979B-0F8A701CC23B}" destId="{7176473D-CF51-A840-869C-477DA9E04A3B}" srcOrd="2" destOrd="0" parTransId="{C0AE92B1-70C4-B047-9407-435EF2141CF5}" sibTransId="{790D5EDB-AB47-584C-B924-789DFF805D24}"/>
    <dgm:cxn modelId="{7E5308CE-4E0A-5B41-8547-CA0DDADC5E76}" type="presOf" srcId="{DAB55698-F2DD-9B42-9F90-5B48CBA1EECD}" destId="{373B5170-8E58-B84D-B4CB-3C0F867F2C6E}" srcOrd="0" destOrd="1" presId="urn:microsoft.com/office/officeart/2005/8/layout/process1"/>
    <dgm:cxn modelId="{A29CEBD0-B416-DF46-AC95-7F0C19E6D544}" type="presOf" srcId="{417BCEA6-B07A-B247-B654-80A9C2426B45}" destId="{32EE367D-4B35-CB49-A7FE-22A80EBD6011}" srcOrd="0" destOrd="4" presId="urn:microsoft.com/office/officeart/2005/8/layout/process1"/>
    <dgm:cxn modelId="{8D3F44D3-A858-4E4C-841D-C3B68A0E8E79}" srcId="{D6C7599D-0EFF-1C4A-B4F7-6EEADB45005D}" destId="{B22173EE-F21D-014C-8815-C3D59EAAF88B}" srcOrd="1" destOrd="0" parTransId="{E7E3DB0F-F7DE-2D4F-ADB6-F66E675CD24D}" sibTransId="{5BA36388-F60D-4542-B833-1820B5014DEF}"/>
    <dgm:cxn modelId="{D5272FD7-E78A-3740-B27E-53EB9CF0CC99}" srcId="{D6C7599D-0EFF-1C4A-B4F7-6EEADB45005D}" destId="{3790CA6C-D5E7-E340-8D8D-D2F3733D5FAB}" srcOrd="0" destOrd="0" parTransId="{2E7AA142-BBBD-3B4B-B445-3906A54CDDC5}" sibTransId="{3AE0FAD8-9DCF-DD4D-946F-24494158A622}"/>
    <dgm:cxn modelId="{89B554D9-9B64-474F-AA96-3A55A1DF824F}" type="presOf" srcId="{3790CA6C-D5E7-E340-8D8D-D2F3733D5FAB}" destId="{480CA91A-1A7D-F24E-8A22-1D3CB53AC062}" srcOrd="0" destOrd="1" presId="urn:microsoft.com/office/officeart/2005/8/layout/process1"/>
    <dgm:cxn modelId="{2F638AE1-31B7-7242-B4C4-A3CBE494B49E}" type="presOf" srcId="{898748AD-F562-CD46-B3B0-425C77F2E87C}" destId="{373B5170-8E58-B84D-B4CB-3C0F867F2C6E}" srcOrd="0" destOrd="2" presId="urn:microsoft.com/office/officeart/2005/8/layout/process1"/>
    <dgm:cxn modelId="{A91CA1EF-9225-BC4A-BFF9-12EB7CFD3D2F}" type="presOf" srcId="{360DA230-D7E9-3940-BA41-A26B12DEE33A}" destId="{FC4407BD-6C43-4348-B050-9BCB3DF8EFE1}" srcOrd="0" destOrd="0" presId="urn:microsoft.com/office/officeart/2005/8/layout/process1"/>
    <dgm:cxn modelId="{ABE4EFF3-3CCC-2A4A-A7B9-CD2A05C8571D}" srcId="{7D42E740-C6C6-5D47-979B-0F8A701CC23B}" destId="{C205CA48-F506-4C49-BE80-0CF105FD0B33}" srcOrd="0" destOrd="0" parTransId="{5D87668B-4451-1643-96E6-6026653CB2B8}" sibTransId="{157EA28F-0153-8E47-B3F8-7D782BC4DDC6}"/>
    <dgm:cxn modelId="{74E157FD-F5E2-F243-A14A-705B605B267F}" type="presOf" srcId="{701DB269-7501-0449-9A7C-F7A151CCE817}" destId="{B0BEA236-C37C-E94A-9861-E5385A675E54}" srcOrd="1" destOrd="0" presId="urn:microsoft.com/office/officeart/2005/8/layout/process1"/>
    <dgm:cxn modelId="{EE85C151-0E7B-414A-AEF4-91F362DB1CCA}" type="presParOf" srcId="{99FC10B9-7B17-4C47-8524-26F520F48FD2}" destId="{480CA91A-1A7D-F24E-8A22-1D3CB53AC062}" srcOrd="0" destOrd="0" presId="urn:microsoft.com/office/officeart/2005/8/layout/process1"/>
    <dgm:cxn modelId="{47FF5C55-81DC-B446-81D2-5295AF1E726F}" type="presParOf" srcId="{99FC10B9-7B17-4C47-8524-26F520F48FD2}" destId="{FC4407BD-6C43-4348-B050-9BCB3DF8EFE1}" srcOrd="1" destOrd="0" presId="urn:microsoft.com/office/officeart/2005/8/layout/process1"/>
    <dgm:cxn modelId="{A50DD893-716D-9446-BAEE-279D5C5F61DE}" type="presParOf" srcId="{FC4407BD-6C43-4348-B050-9BCB3DF8EFE1}" destId="{C5A227AD-8B3E-7C43-9BAA-AAC3F0C83FC0}" srcOrd="0" destOrd="0" presId="urn:microsoft.com/office/officeart/2005/8/layout/process1"/>
    <dgm:cxn modelId="{B04D9B26-7515-144F-9F16-A67D0D89D110}" type="presParOf" srcId="{99FC10B9-7B17-4C47-8524-26F520F48FD2}" destId="{32EE367D-4B35-CB49-A7FE-22A80EBD6011}" srcOrd="2" destOrd="0" presId="urn:microsoft.com/office/officeart/2005/8/layout/process1"/>
    <dgm:cxn modelId="{29975E05-3023-CD4F-82E9-F4A37CA7C66E}" type="presParOf" srcId="{99FC10B9-7B17-4C47-8524-26F520F48FD2}" destId="{65A3229C-05E7-5140-8EDD-5039A4D883A8}" srcOrd="3" destOrd="0" presId="urn:microsoft.com/office/officeart/2005/8/layout/process1"/>
    <dgm:cxn modelId="{7461A769-0477-D64C-983E-088652895DA1}" type="presParOf" srcId="{65A3229C-05E7-5140-8EDD-5039A4D883A8}" destId="{B0BEA236-C37C-E94A-9861-E5385A675E54}" srcOrd="0" destOrd="0" presId="urn:microsoft.com/office/officeart/2005/8/layout/process1"/>
    <dgm:cxn modelId="{DFF9F990-8211-0B42-8B54-1DDAFD22C3A5}" type="presParOf" srcId="{99FC10B9-7B17-4C47-8524-26F520F48FD2}" destId="{373B5170-8E58-B84D-B4CB-3C0F867F2C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CA91A-1A7D-F24E-8A22-1D3CB53AC062}">
      <dsp:nvSpPr>
        <dsp:cNvPr id="0" name=""/>
        <dsp:cNvSpPr/>
      </dsp:nvSpPr>
      <dsp:spPr>
        <a:xfrm>
          <a:off x="10034" y="263950"/>
          <a:ext cx="2999270" cy="38240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solidFill>
                <a:schemeClr val="tx1">
                  <a:lumMod val="85000"/>
                  <a:lumOff val="15000"/>
                </a:schemeClr>
              </a:solidFill>
            </a:rPr>
            <a:t>Data Acquisition and Parsing</a:t>
          </a: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Data from</a:t>
          </a:r>
          <a:r>
            <a:rPr lang="en-GB" sz="1300" u="none" kern="1200" dirty="0">
              <a:solidFill>
                <a:schemeClr val="tx1">
                  <a:lumMod val="85000"/>
                  <a:lumOff val="15000"/>
                </a:schemeClr>
              </a:solidFill>
            </a:rPr>
            <a:t> </a:t>
          </a:r>
          <a:r>
            <a:rPr lang="en-GB" sz="1300" kern="1200" dirty="0">
              <a:solidFill>
                <a:schemeClr val="tx1">
                  <a:lumMod val="85000"/>
                  <a:lumOff val="15000"/>
                </a:schemeClr>
              </a:solidFill>
              <a:hlinkClick xmlns:r="http://schemas.openxmlformats.org/officeDocument/2006/relationships" r:id="rId1">
                <a:extLst>
                  <a:ext uri="{A12FA001-AC4F-418D-AE19-62706E023703}">
                    <ahyp:hlinkClr xmlns:ahyp="http://schemas.microsoft.com/office/drawing/2018/hyperlinkcolor" val="tx"/>
                  </a:ext>
                </a:extLst>
              </a:hlinkClick>
            </a:rPr>
            <a:t>TransferMarkt</a:t>
          </a:r>
          <a:r>
            <a:rPr lang="en-GB" sz="1300" kern="1200" dirty="0">
              <a:solidFill>
                <a:schemeClr val="tx1">
                  <a:lumMod val="85000"/>
                  <a:lumOff val="15000"/>
                </a:schemeClr>
              </a:solidFill>
            </a:rPr>
            <a:t> is scraped using Python webscrapers.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Data from 21</a:t>
          </a:r>
          <a:r>
            <a:rPr lang="en-GB" sz="1300" kern="1200" baseline="30000" dirty="0">
              <a:solidFill>
                <a:schemeClr val="tx1">
                  <a:lumMod val="85000"/>
                  <a:lumOff val="15000"/>
                </a:schemeClr>
              </a:solidFill>
            </a:rPr>
            <a:t>st</a:t>
          </a:r>
          <a:r>
            <a:rPr lang="en-GB" sz="1300" kern="1200" dirty="0">
              <a:solidFill>
                <a:schemeClr val="tx1">
                  <a:lumMod val="85000"/>
                  <a:lumOff val="15000"/>
                </a:schemeClr>
              </a:solidFill>
            </a:rPr>
            <a:t> Club is provided in the email as a CSV file.</a:t>
          </a:r>
        </a:p>
      </dsp:txBody>
      <dsp:txXfrm>
        <a:off x="97880" y="351796"/>
        <a:ext cx="2823578" cy="3648378"/>
      </dsp:txXfrm>
    </dsp:sp>
    <dsp:sp modelId="{FC4407BD-6C43-4348-B050-9BCB3DF8EFE1}">
      <dsp:nvSpPr>
        <dsp:cNvPr id="0" name=""/>
        <dsp:cNvSpPr/>
      </dsp:nvSpPr>
      <dsp:spPr>
        <a:xfrm>
          <a:off x="3309232" y="1804075"/>
          <a:ext cx="635845" cy="743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3309232" y="1952839"/>
        <a:ext cx="445092" cy="446291"/>
      </dsp:txXfrm>
    </dsp:sp>
    <dsp:sp modelId="{32EE367D-4B35-CB49-A7FE-22A80EBD6011}">
      <dsp:nvSpPr>
        <dsp:cNvPr id="0" name=""/>
        <dsp:cNvSpPr/>
      </dsp:nvSpPr>
      <dsp:spPr>
        <a:xfrm>
          <a:off x="4209014" y="263950"/>
          <a:ext cx="2999270" cy="38240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solidFill>
                <a:schemeClr val="tx1">
                  <a:lumMod val="85000"/>
                  <a:lumOff val="15000"/>
                </a:schemeClr>
              </a:solidFill>
            </a:rPr>
            <a:t>Data Engineering</a:t>
          </a: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Scraped data from </a:t>
          </a:r>
          <a:r>
            <a:rPr lang="en-GB" sz="1300" kern="1200" dirty="0" err="1">
              <a:solidFill>
                <a:schemeClr val="tx1">
                  <a:lumMod val="85000"/>
                  <a:lumOff val="15000"/>
                </a:schemeClr>
              </a:solidFill>
            </a:rPr>
            <a:t>TransferMarkt</a:t>
          </a:r>
          <a:r>
            <a:rPr lang="en-GB" sz="1300" kern="1200" dirty="0">
              <a:solidFill>
                <a:schemeClr val="tx1">
                  <a:lumMod val="85000"/>
                  <a:lumOff val="15000"/>
                </a:schemeClr>
              </a:solidFill>
            </a:rPr>
            <a:t> is cleaned and engineered using the pandas Python library in Jupyter notebooks.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Data from 21</a:t>
          </a:r>
          <a:r>
            <a:rPr lang="en-GB" sz="1300" kern="1200" baseline="30000" dirty="0">
              <a:solidFill>
                <a:schemeClr val="tx1">
                  <a:lumMod val="85000"/>
                  <a:lumOff val="15000"/>
                </a:schemeClr>
              </a:solidFill>
            </a:rPr>
            <a:t>st</a:t>
          </a:r>
          <a:r>
            <a:rPr lang="en-GB" sz="1300" kern="1200" dirty="0">
              <a:solidFill>
                <a:schemeClr val="tx1">
                  <a:lumMod val="85000"/>
                  <a:lumOff val="15000"/>
                </a:schemeClr>
              </a:solidFill>
            </a:rPr>
            <a:t> Club is engineered to create new KPIs and attributes derived from the raw data to create tailor-made metrics for the coaches and data teams. The </a:t>
          </a:r>
          <a:r>
            <a:rPr lang="en-GB" sz="1300" kern="1200" dirty="0" err="1">
              <a:solidFill>
                <a:schemeClr val="tx1">
                  <a:lumMod val="85000"/>
                  <a:lumOff val="15000"/>
                </a:schemeClr>
              </a:solidFill>
            </a:rPr>
            <a:t>DataFrame</a:t>
          </a:r>
          <a:r>
            <a:rPr lang="en-GB" sz="1300" kern="1200" dirty="0">
              <a:solidFill>
                <a:schemeClr val="tx1">
                  <a:lumMod val="85000"/>
                  <a:lumOff val="15000"/>
                </a:schemeClr>
              </a:solidFill>
            </a:rPr>
            <a:t> is also melted as a long table to create radar visualisations.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Fuzzy data matching of the two data sources from 21</a:t>
          </a:r>
          <a:r>
            <a:rPr lang="en-GB" sz="1300" kern="1200" baseline="30000" dirty="0">
              <a:solidFill>
                <a:schemeClr val="tx1">
                  <a:lumMod val="85000"/>
                  <a:lumOff val="15000"/>
                </a:schemeClr>
              </a:solidFill>
            </a:rPr>
            <a:t>st</a:t>
          </a:r>
          <a:r>
            <a:rPr lang="en-GB" sz="1300" kern="1200" dirty="0">
              <a:solidFill>
                <a:schemeClr val="tx1">
                  <a:lumMod val="85000"/>
                  <a:lumOff val="15000"/>
                </a:schemeClr>
              </a:solidFill>
            </a:rPr>
            <a:t> Club and </a:t>
          </a:r>
          <a:r>
            <a:rPr lang="en-GB" sz="1300" kern="1200" dirty="0" err="1">
              <a:solidFill>
                <a:schemeClr val="tx1">
                  <a:lumMod val="85000"/>
                  <a:lumOff val="15000"/>
                </a:schemeClr>
              </a:solidFill>
            </a:rPr>
            <a:t>TransferMarkt</a:t>
          </a:r>
          <a:r>
            <a:rPr lang="en-GB" sz="1300" kern="1200" dirty="0">
              <a:solidFill>
                <a:schemeClr val="tx1">
                  <a:lumMod val="85000"/>
                  <a:lumOff val="15000"/>
                </a:schemeClr>
              </a:solidFill>
            </a:rPr>
            <a:t> enables creation of new analysis of Stats per £ metrics.</a:t>
          </a:r>
        </a:p>
      </dsp:txBody>
      <dsp:txXfrm>
        <a:off x="4296860" y="351796"/>
        <a:ext cx="2823578" cy="3648378"/>
      </dsp:txXfrm>
    </dsp:sp>
    <dsp:sp modelId="{65A3229C-05E7-5140-8EDD-5039A4D883A8}">
      <dsp:nvSpPr>
        <dsp:cNvPr id="0" name=""/>
        <dsp:cNvSpPr/>
      </dsp:nvSpPr>
      <dsp:spPr>
        <a:xfrm>
          <a:off x="7508212" y="1804075"/>
          <a:ext cx="635845" cy="743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508212" y="1952839"/>
        <a:ext cx="445092" cy="446291"/>
      </dsp:txXfrm>
    </dsp:sp>
    <dsp:sp modelId="{373B5170-8E58-B84D-B4CB-3C0F867F2C6E}">
      <dsp:nvSpPr>
        <dsp:cNvPr id="0" name=""/>
        <dsp:cNvSpPr/>
      </dsp:nvSpPr>
      <dsp:spPr>
        <a:xfrm>
          <a:off x="8407993" y="263950"/>
          <a:ext cx="2999270" cy="38240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solidFill>
                <a:schemeClr val="tx1">
                  <a:lumMod val="85000"/>
                  <a:lumOff val="15000"/>
                </a:schemeClr>
              </a:solidFill>
            </a:rPr>
            <a:t>Data Visualisation and Analysis</a:t>
          </a: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Data visualised in the Jupyter notebooks, as dashboards using Tableau, and as figures in PowerPoint slides.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Key observations and comments of the data analysis includes in PowerPoint figures.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Dashboards published to Tableau Public.</a:t>
          </a:r>
        </a:p>
      </dsp:txBody>
      <dsp:txXfrm>
        <a:off x="8495839" y="351796"/>
        <a:ext cx="2823578" cy="36483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80C78-5B26-4BBE-A0B1-4BAE0037B3E8}" type="datetimeFigureOut">
              <a:rPr lang="en-GB" smtClean="0"/>
              <a:t>16/09/2020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BA07C-2674-493A-9A87-EF0713620122}" type="slidenum">
              <a:rPr lang="en-GB" smtClean="0"/>
              <a:t>‹#›</a:t>
            </a:fld>
            <a:endParaRPr lang="en-GB"/>
          </a:p>
        </p:txBody>
      </p:sp>
    </p:spTree>
    <p:extLst>
      <p:ext uri="{BB962C8B-B14F-4D97-AF65-F5344CB8AC3E}">
        <p14:creationId xmlns:p14="http://schemas.microsoft.com/office/powerpoint/2010/main" val="299372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a:t>
            </a:fld>
            <a:endParaRPr lang="en-GB"/>
          </a:p>
        </p:txBody>
      </p:sp>
    </p:spTree>
    <p:extLst>
      <p:ext uri="{BB962C8B-B14F-4D97-AF65-F5344CB8AC3E}">
        <p14:creationId xmlns:p14="http://schemas.microsoft.com/office/powerpoint/2010/main" val="3162216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13</a:t>
            </a:fld>
            <a:endParaRPr lang="en-GB"/>
          </a:p>
        </p:txBody>
      </p:sp>
    </p:spTree>
    <p:extLst>
      <p:ext uri="{BB962C8B-B14F-4D97-AF65-F5344CB8AC3E}">
        <p14:creationId xmlns:p14="http://schemas.microsoft.com/office/powerpoint/2010/main" val="2824551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14</a:t>
            </a:fld>
            <a:endParaRPr lang="en-GB"/>
          </a:p>
        </p:txBody>
      </p:sp>
    </p:spTree>
    <p:extLst>
      <p:ext uri="{BB962C8B-B14F-4D97-AF65-F5344CB8AC3E}">
        <p14:creationId xmlns:p14="http://schemas.microsoft.com/office/powerpoint/2010/main" val="645354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15</a:t>
            </a:fld>
            <a:endParaRPr lang="en-GB"/>
          </a:p>
        </p:txBody>
      </p:sp>
    </p:spTree>
    <p:extLst>
      <p:ext uri="{BB962C8B-B14F-4D97-AF65-F5344CB8AC3E}">
        <p14:creationId xmlns:p14="http://schemas.microsoft.com/office/powerpoint/2010/main" val="411460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16</a:t>
            </a:fld>
            <a:endParaRPr lang="en-GB"/>
          </a:p>
        </p:txBody>
      </p:sp>
    </p:spTree>
    <p:extLst>
      <p:ext uri="{BB962C8B-B14F-4D97-AF65-F5344CB8AC3E}">
        <p14:creationId xmlns:p14="http://schemas.microsoft.com/office/powerpoint/2010/main" val="3329765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17</a:t>
            </a:fld>
            <a:endParaRPr lang="en-GB"/>
          </a:p>
        </p:txBody>
      </p:sp>
    </p:spTree>
    <p:extLst>
      <p:ext uri="{BB962C8B-B14F-4D97-AF65-F5344CB8AC3E}">
        <p14:creationId xmlns:p14="http://schemas.microsoft.com/office/powerpoint/2010/main" val="2597284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18</a:t>
            </a:fld>
            <a:endParaRPr lang="en-GB"/>
          </a:p>
        </p:txBody>
      </p:sp>
    </p:spTree>
    <p:extLst>
      <p:ext uri="{BB962C8B-B14F-4D97-AF65-F5344CB8AC3E}">
        <p14:creationId xmlns:p14="http://schemas.microsoft.com/office/powerpoint/2010/main" val="3909063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19</a:t>
            </a:fld>
            <a:endParaRPr lang="en-GB"/>
          </a:p>
        </p:txBody>
      </p:sp>
    </p:spTree>
    <p:extLst>
      <p:ext uri="{BB962C8B-B14F-4D97-AF65-F5344CB8AC3E}">
        <p14:creationId xmlns:p14="http://schemas.microsoft.com/office/powerpoint/2010/main" val="272155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20</a:t>
            </a:fld>
            <a:endParaRPr lang="en-GB"/>
          </a:p>
        </p:txBody>
      </p:sp>
    </p:spTree>
    <p:extLst>
      <p:ext uri="{BB962C8B-B14F-4D97-AF65-F5344CB8AC3E}">
        <p14:creationId xmlns:p14="http://schemas.microsoft.com/office/powerpoint/2010/main" val="3351964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21</a:t>
            </a:fld>
            <a:endParaRPr lang="en-GB"/>
          </a:p>
        </p:txBody>
      </p:sp>
    </p:spTree>
    <p:extLst>
      <p:ext uri="{BB962C8B-B14F-4D97-AF65-F5344CB8AC3E}">
        <p14:creationId xmlns:p14="http://schemas.microsoft.com/office/powerpoint/2010/main" val="3106390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23</a:t>
            </a:fld>
            <a:endParaRPr lang="en-GB"/>
          </a:p>
        </p:txBody>
      </p:sp>
    </p:spTree>
    <p:extLst>
      <p:ext uri="{BB962C8B-B14F-4D97-AF65-F5344CB8AC3E}">
        <p14:creationId xmlns:p14="http://schemas.microsoft.com/office/powerpoint/2010/main" val="2880011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a:t>
            </a:fld>
            <a:endParaRPr lang="en-GB"/>
          </a:p>
        </p:txBody>
      </p:sp>
    </p:spTree>
    <p:extLst>
      <p:ext uri="{BB962C8B-B14F-4D97-AF65-F5344CB8AC3E}">
        <p14:creationId xmlns:p14="http://schemas.microsoft.com/office/powerpoint/2010/main" val="2804538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24</a:t>
            </a:fld>
            <a:endParaRPr lang="en-GB"/>
          </a:p>
        </p:txBody>
      </p:sp>
    </p:spTree>
    <p:extLst>
      <p:ext uri="{BB962C8B-B14F-4D97-AF65-F5344CB8AC3E}">
        <p14:creationId xmlns:p14="http://schemas.microsoft.com/office/powerpoint/2010/main" val="611692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25</a:t>
            </a:fld>
            <a:endParaRPr lang="en-GB"/>
          </a:p>
        </p:txBody>
      </p:sp>
    </p:spTree>
    <p:extLst>
      <p:ext uri="{BB962C8B-B14F-4D97-AF65-F5344CB8AC3E}">
        <p14:creationId xmlns:p14="http://schemas.microsoft.com/office/powerpoint/2010/main" val="1162990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26</a:t>
            </a:fld>
            <a:endParaRPr lang="en-GB"/>
          </a:p>
        </p:txBody>
      </p:sp>
    </p:spTree>
    <p:extLst>
      <p:ext uri="{BB962C8B-B14F-4D97-AF65-F5344CB8AC3E}">
        <p14:creationId xmlns:p14="http://schemas.microsoft.com/office/powerpoint/2010/main" val="253744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28</a:t>
            </a:fld>
            <a:endParaRPr lang="en-GB"/>
          </a:p>
        </p:txBody>
      </p:sp>
    </p:spTree>
    <p:extLst>
      <p:ext uri="{BB962C8B-B14F-4D97-AF65-F5344CB8AC3E}">
        <p14:creationId xmlns:p14="http://schemas.microsoft.com/office/powerpoint/2010/main" val="2540796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29</a:t>
            </a:fld>
            <a:endParaRPr lang="en-GB"/>
          </a:p>
        </p:txBody>
      </p:sp>
    </p:spTree>
    <p:extLst>
      <p:ext uri="{BB962C8B-B14F-4D97-AF65-F5344CB8AC3E}">
        <p14:creationId xmlns:p14="http://schemas.microsoft.com/office/powerpoint/2010/main" val="4038616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31</a:t>
            </a:fld>
            <a:endParaRPr lang="en-GB"/>
          </a:p>
        </p:txBody>
      </p:sp>
    </p:spTree>
    <p:extLst>
      <p:ext uri="{BB962C8B-B14F-4D97-AF65-F5344CB8AC3E}">
        <p14:creationId xmlns:p14="http://schemas.microsoft.com/office/powerpoint/2010/main" val="3937546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32</a:t>
            </a:fld>
            <a:endParaRPr lang="en-GB"/>
          </a:p>
        </p:txBody>
      </p:sp>
    </p:spTree>
    <p:extLst>
      <p:ext uri="{BB962C8B-B14F-4D97-AF65-F5344CB8AC3E}">
        <p14:creationId xmlns:p14="http://schemas.microsoft.com/office/powerpoint/2010/main" val="2169858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33</a:t>
            </a:fld>
            <a:endParaRPr lang="en-GB"/>
          </a:p>
        </p:txBody>
      </p:sp>
    </p:spTree>
    <p:extLst>
      <p:ext uri="{BB962C8B-B14F-4D97-AF65-F5344CB8AC3E}">
        <p14:creationId xmlns:p14="http://schemas.microsoft.com/office/powerpoint/2010/main" val="3174188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35</a:t>
            </a:fld>
            <a:endParaRPr lang="en-GB"/>
          </a:p>
        </p:txBody>
      </p:sp>
    </p:spTree>
    <p:extLst>
      <p:ext uri="{BB962C8B-B14F-4D97-AF65-F5344CB8AC3E}">
        <p14:creationId xmlns:p14="http://schemas.microsoft.com/office/powerpoint/2010/main" val="2562943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37</a:t>
            </a:fld>
            <a:endParaRPr lang="en-GB"/>
          </a:p>
        </p:txBody>
      </p:sp>
    </p:spTree>
    <p:extLst>
      <p:ext uri="{BB962C8B-B14F-4D97-AF65-F5344CB8AC3E}">
        <p14:creationId xmlns:p14="http://schemas.microsoft.com/office/powerpoint/2010/main" val="976671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a:t>
            </a:fld>
            <a:endParaRPr lang="en-GB"/>
          </a:p>
        </p:txBody>
      </p:sp>
    </p:spTree>
    <p:extLst>
      <p:ext uri="{BB962C8B-B14F-4D97-AF65-F5344CB8AC3E}">
        <p14:creationId xmlns:p14="http://schemas.microsoft.com/office/powerpoint/2010/main" val="118121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7</a:t>
            </a:fld>
            <a:endParaRPr lang="en-GB"/>
          </a:p>
        </p:txBody>
      </p:sp>
    </p:spTree>
    <p:extLst>
      <p:ext uri="{BB962C8B-B14F-4D97-AF65-F5344CB8AC3E}">
        <p14:creationId xmlns:p14="http://schemas.microsoft.com/office/powerpoint/2010/main" val="215327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8</a:t>
            </a:fld>
            <a:endParaRPr lang="en-GB"/>
          </a:p>
        </p:txBody>
      </p:sp>
    </p:spTree>
    <p:extLst>
      <p:ext uri="{BB962C8B-B14F-4D97-AF65-F5344CB8AC3E}">
        <p14:creationId xmlns:p14="http://schemas.microsoft.com/office/powerpoint/2010/main" val="89241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9</a:t>
            </a:fld>
            <a:endParaRPr lang="en-GB"/>
          </a:p>
        </p:txBody>
      </p:sp>
    </p:spTree>
    <p:extLst>
      <p:ext uri="{BB962C8B-B14F-4D97-AF65-F5344CB8AC3E}">
        <p14:creationId xmlns:p14="http://schemas.microsoft.com/office/powerpoint/2010/main" val="2697895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10</a:t>
            </a:fld>
            <a:endParaRPr lang="en-GB"/>
          </a:p>
        </p:txBody>
      </p:sp>
    </p:spTree>
    <p:extLst>
      <p:ext uri="{BB962C8B-B14F-4D97-AF65-F5344CB8AC3E}">
        <p14:creationId xmlns:p14="http://schemas.microsoft.com/office/powerpoint/2010/main" val="22196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11</a:t>
            </a:fld>
            <a:endParaRPr lang="en-GB"/>
          </a:p>
        </p:txBody>
      </p:sp>
    </p:spTree>
    <p:extLst>
      <p:ext uri="{BB962C8B-B14F-4D97-AF65-F5344CB8AC3E}">
        <p14:creationId xmlns:p14="http://schemas.microsoft.com/office/powerpoint/2010/main" val="165825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12</a:t>
            </a:fld>
            <a:endParaRPr lang="en-GB"/>
          </a:p>
        </p:txBody>
      </p:sp>
    </p:spTree>
    <p:extLst>
      <p:ext uri="{BB962C8B-B14F-4D97-AF65-F5344CB8AC3E}">
        <p14:creationId xmlns:p14="http://schemas.microsoft.com/office/powerpoint/2010/main" val="3328268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A_Full screen title or Chapter pag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anchor="ctr" anchorCtr="1"/>
          <a:lstStyle>
            <a:lvl1pPr marL="0" marR="0" indent="0" algn="l" defTabSz="609585" rtl="0" eaLnBrk="1" fontAlgn="auto" latinLnBrk="0" hangingPunct="1">
              <a:lnSpc>
                <a:spcPct val="100000"/>
              </a:lnSpc>
              <a:spcBef>
                <a:spcPct val="20000"/>
              </a:spcBef>
              <a:spcAft>
                <a:spcPts val="0"/>
              </a:spcAft>
              <a:buClrTx/>
              <a:buSzTx/>
              <a:buFont typeface="Arial"/>
              <a:buNone/>
              <a:tabLst/>
              <a:defRPr sz="2400" b="0" i="0">
                <a:solidFill>
                  <a:srgbClr val="7C7C81"/>
                </a:solidFill>
                <a:latin typeface="+mn-lt"/>
                <a:cs typeface="Helvetica Neue Light"/>
              </a:defRPr>
            </a:lvl1pPr>
          </a:lstStyle>
          <a:p>
            <a:r>
              <a:rPr lang="en-US"/>
              <a:t>Place Chapter Divider image here</a:t>
            </a:r>
          </a:p>
          <a:p>
            <a:endParaRPr lang="en-US"/>
          </a:p>
        </p:txBody>
      </p:sp>
      <p:sp>
        <p:nvSpPr>
          <p:cNvPr id="11" name="Title 13"/>
          <p:cNvSpPr>
            <a:spLocks noGrp="1"/>
          </p:cNvSpPr>
          <p:nvPr>
            <p:ph type="title" hasCustomPrompt="1"/>
          </p:nvPr>
        </p:nvSpPr>
        <p:spPr>
          <a:xfrm>
            <a:off x="2313093" y="3665127"/>
            <a:ext cx="7575973" cy="1202267"/>
          </a:xfrm>
          <a:prstGeom prst="rect">
            <a:avLst/>
          </a:prstGeom>
        </p:spPr>
        <p:txBody>
          <a:bodyPr>
            <a:noAutofit/>
          </a:bodyPr>
          <a:lstStyle>
            <a:lvl1pPr algn="ctr">
              <a:defRPr sz="3867" b="1" i="0">
                <a:solidFill>
                  <a:schemeClr val="bg1"/>
                </a:solidFill>
                <a:latin typeface="+mj-lt"/>
                <a:cs typeface="Helvetica Neue Medium"/>
              </a:defRPr>
            </a:lvl1pPr>
          </a:lstStyle>
          <a:p>
            <a:r>
              <a:rPr lang="en-GB"/>
              <a:t>Enter title in here like this</a:t>
            </a:r>
            <a:endParaRPr lang="en-US"/>
          </a:p>
        </p:txBody>
      </p:sp>
      <p:sp>
        <p:nvSpPr>
          <p:cNvPr id="4" name="Text Placeholder 13"/>
          <p:cNvSpPr>
            <a:spLocks noGrp="1"/>
          </p:cNvSpPr>
          <p:nvPr>
            <p:ph type="body" sz="quarter" idx="11" hasCustomPrompt="1"/>
          </p:nvPr>
        </p:nvSpPr>
        <p:spPr>
          <a:xfrm>
            <a:off x="0" y="5723467"/>
            <a:ext cx="12192000" cy="491067"/>
          </a:xfrm>
          <a:prstGeom prst="rect">
            <a:avLst/>
          </a:prstGeom>
        </p:spPr>
        <p:txBody>
          <a:bodyPr>
            <a:noAutofit/>
          </a:bodyPr>
          <a:lstStyle>
            <a:lvl1pPr marL="0" indent="0" algn="ctr">
              <a:buNone/>
              <a:defRPr sz="2133" b="0" i="0">
                <a:solidFill>
                  <a:schemeClr val="bg1"/>
                </a:solidFill>
                <a:latin typeface="+mn-lt"/>
                <a:cs typeface="Helvetica Neue Light"/>
              </a:defRPr>
            </a:lvl1pPr>
          </a:lstStyle>
          <a:p>
            <a:pPr lvl="0"/>
            <a:r>
              <a:rPr lang="en-US"/>
              <a:t>Click to add Date</a:t>
            </a:r>
          </a:p>
        </p:txBody>
      </p:sp>
      <p:sp>
        <p:nvSpPr>
          <p:cNvPr id="5" name="Text Placeholder 13"/>
          <p:cNvSpPr>
            <a:spLocks noGrp="1"/>
          </p:cNvSpPr>
          <p:nvPr>
            <p:ph type="body" sz="quarter" idx="12" hasCustomPrompt="1"/>
          </p:nvPr>
        </p:nvSpPr>
        <p:spPr>
          <a:xfrm>
            <a:off x="0" y="5215467"/>
            <a:ext cx="12192000" cy="491067"/>
          </a:xfrm>
          <a:prstGeom prst="rect">
            <a:avLst/>
          </a:prstGeom>
        </p:spPr>
        <p:txBody>
          <a:bodyPr>
            <a:noAutofit/>
          </a:bodyPr>
          <a:lstStyle>
            <a:lvl1pPr marL="0" indent="0" algn="ctr">
              <a:buNone/>
              <a:defRPr sz="2400" b="0" i="0" baseline="0">
                <a:solidFill>
                  <a:srgbClr val="FFFFFF"/>
                </a:solidFill>
                <a:latin typeface="+mj-lt"/>
                <a:cs typeface="Helvetica Neue"/>
              </a:defRPr>
            </a:lvl1pPr>
          </a:lstStyle>
          <a:p>
            <a:pPr lvl="0"/>
            <a:r>
              <a:rPr lang="en-US"/>
              <a:t>Presenter name</a:t>
            </a:r>
          </a:p>
        </p:txBody>
      </p:sp>
    </p:spTree>
    <p:extLst>
      <p:ext uri="{BB962C8B-B14F-4D97-AF65-F5344CB8AC3E}">
        <p14:creationId xmlns:p14="http://schemas.microsoft.com/office/powerpoint/2010/main" val="417767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5A- 2 column various media">
    <p:bg>
      <p:bgRef idx="1001">
        <a:schemeClr val="bg1"/>
      </p:bgRef>
    </p:bg>
    <p:spTree>
      <p:nvGrpSpPr>
        <p:cNvPr id="1" name=""/>
        <p:cNvGrpSpPr/>
        <p:nvPr/>
      </p:nvGrpSpPr>
      <p:grpSpPr>
        <a:xfrm>
          <a:off x="0" y="0"/>
          <a:ext cx="0" cy="0"/>
          <a:chOff x="0" y="0"/>
          <a:chExt cx="0" cy="0"/>
        </a:xfrm>
      </p:grpSpPr>
      <p:sp>
        <p:nvSpPr>
          <p:cNvPr id="23" name="Content Placeholder 6"/>
          <p:cNvSpPr>
            <a:spLocks noGrp="1"/>
          </p:cNvSpPr>
          <p:nvPr>
            <p:ph sz="quarter" idx="17" hasCustomPrompt="1"/>
          </p:nvPr>
        </p:nvSpPr>
        <p:spPr>
          <a:xfrm>
            <a:off x="6192000" y="1132800"/>
            <a:ext cx="6043200" cy="5025600"/>
          </a:xfrm>
          <a:prstGeom prst="rect">
            <a:avLst/>
          </a:prstGeom>
          <a:solidFill>
            <a:srgbClr val="D9D9D9"/>
          </a:solidFill>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4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br>
              <a:rPr lang="en-US"/>
            </a:br>
            <a:r>
              <a:rPr lang="en-US"/>
              <a:t>Choose your media type </a:t>
            </a:r>
            <a:br>
              <a:rPr lang="en-US"/>
            </a:br>
            <a:r>
              <a:rPr lang="en-US"/>
              <a:t>or enter data for chart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3"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4"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8" name="Text Placeholder 4"/>
          <p:cNvSpPr>
            <a:spLocks noGrp="1"/>
          </p:cNvSpPr>
          <p:nvPr>
            <p:ph type="body" sz="quarter" idx="18"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42936575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6A- 2 column Various media on white ">
    <p:bg>
      <p:bgRef idx="1001">
        <a:schemeClr val="bg1"/>
      </p:bgRef>
    </p:bg>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0"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4"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20"/>
          </p:nvPr>
        </p:nvSpPr>
        <p:spPr>
          <a:xfrm>
            <a:off x="6188509"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380119571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6B - 2 coulmn various media with background">
    <p:bg>
      <p:bgRef idx="1001">
        <a:schemeClr val="bg1"/>
      </p:bgRef>
    </p:bg>
    <p:spTree>
      <p:nvGrpSpPr>
        <p:cNvPr id="1" name=""/>
        <p:cNvGrpSpPr/>
        <p:nvPr/>
      </p:nvGrpSpPr>
      <p:grpSpPr>
        <a:xfrm>
          <a:off x="0" y="0"/>
          <a:ext cx="0" cy="0"/>
          <a:chOff x="0" y="0"/>
          <a:chExt cx="0" cy="0"/>
        </a:xfrm>
      </p:grpSpPr>
      <p:sp>
        <p:nvSpPr>
          <p:cNvPr id="19"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4"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8"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20" name="Text Placeholder 4"/>
          <p:cNvSpPr>
            <a:spLocks noGrp="1"/>
          </p:cNvSpPr>
          <p:nvPr>
            <p:ph type="body" sz="quarter" idx="20"/>
          </p:nvPr>
        </p:nvSpPr>
        <p:spPr>
          <a:xfrm>
            <a:off x="6188509"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9"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231450292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7 - Pull out facts with background image">
    <p:bg>
      <p:bgRef idx="1001">
        <a:schemeClr val="bg1"/>
      </p:bgRef>
    </p:bg>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21" name="Text Placeholder 4"/>
          <p:cNvSpPr>
            <a:spLocks noGrp="1"/>
          </p:cNvSpPr>
          <p:nvPr>
            <p:ph type="body" sz="quarter" idx="12" hasCustomPrompt="1"/>
          </p:nvPr>
        </p:nvSpPr>
        <p:spPr>
          <a:xfrm>
            <a:off x="394863" y="1892832"/>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22" name="Text Placeholder 4"/>
          <p:cNvSpPr>
            <a:spLocks noGrp="1"/>
          </p:cNvSpPr>
          <p:nvPr>
            <p:ph type="body" sz="quarter" idx="11" hasCustomPrompt="1"/>
          </p:nvPr>
        </p:nvSpPr>
        <p:spPr>
          <a:xfrm>
            <a:off x="394863" y="1449918"/>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25" name="Text Placeholder 4"/>
          <p:cNvSpPr>
            <a:spLocks noGrp="1"/>
          </p:cNvSpPr>
          <p:nvPr>
            <p:ph type="body" sz="quarter" idx="16" hasCustomPrompt="1"/>
          </p:nvPr>
        </p:nvSpPr>
        <p:spPr>
          <a:xfrm>
            <a:off x="3374070" y="1892829"/>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26" name="Text Placeholder 4"/>
          <p:cNvSpPr>
            <a:spLocks noGrp="1"/>
          </p:cNvSpPr>
          <p:nvPr>
            <p:ph type="body" sz="quarter" idx="17" hasCustomPrompt="1"/>
          </p:nvPr>
        </p:nvSpPr>
        <p:spPr>
          <a:xfrm>
            <a:off x="3374070" y="1449916"/>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1" name="Text Placeholder 4"/>
          <p:cNvSpPr>
            <a:spLocks noGrp="1"/>
          </p:cNvSpPr>
          <p:nvPr>
            <p:ph type="body" sz="quarter" idx="18" hasCustomPrompt="1"/>
          </p:nvPr>
        </p:nvSpPr>
        <p:spPr>
          <a:xfrm>
            <a:off x="385367" y="3487873"/>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2" name="Text Placeholder 4"/>
          <p:cNvSpPr>
            <a:spLocks noGrp="1"/>
          </p:cNvSpPr>
          <p:nvPr>
            <p:ph type="body" sz="quarter" idx="19" hasCustomPrompt="1"/>
          </p:nvPr>
        </p:nvSpPr>
        <p:spPr>
          <a:xfrm>
            <a:off x="385367" y="3044959"/>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3" name="Text Placeholder 4"/>
          <p:cNvSpPr>
            <a:spLocks noGrp="1"/>
          </p:cNvSpPr>
          <p:nvPr>
            <p:ph type="body" sz="quarter" idx="20" hasCustomPrompt="1"/>
          </p:nvPr>
        </p:nvSpPr>
        <p:spPr>
          <a:xfrm>
            <a:off x="3364574" y="348787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4" name="Text Placeholder 4"/>
          <p:cNvSpPr>
            <a:spLocks noGrp="1"/>
          </p:cNvSpPr>
          <p:nvPr>
            <p:ph type="body" sz="quarter" idx="21" hasCustomPrompt="1"/>
          </p:nvPr>
        </p:nvSpPr>
        <p:spPr>
          <a:xfrm>
            <a:off x="3364574" y="3044958"/>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5" name="Text Placeholder 4"/>
          <p:cNvSpPr>
            <a:spLocks noGrp="1"/>
          </p:cNvSpPr>
          <p:nvPr>
            <p:ph type="body" sz="quarter" idx="22" hasCustomPrompt="1"/>
          </p:nvPr>
        </p:nvSpPr>
        <p:spPr>
          <a:xfrm>
            <a:off x="387351" y="5061184"/>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6" name="Text Placeholder 4"/>
          <p:cNvSpPr>
            <a:spLocks noGrp="1"/>
          </p:cNvSpPr>
          <p:nvPr>
            <p:ph type="body" sz="quarter" idx="23" hasCustomPrompt="1"/>
          </p:nvPr>
        </p:nvSpPr>
        <p:spPr>
          <a:xfrm>
            <a:off x="387351" y="4618270"/>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7" name="Text Placeholder 4"/>
          <p:cNvSpPr>
            <a:spLocks noGrp="1"/>
          </p:cNvSpPr>
          <p:nvPr>
            <p:ph type="body" sz="quarter" idx="24" hasCustomPrompt="1"/>
          </p:nvPr>
        </p:nvSpPr>
        <p:spPr>
          <a:xfrm>
            <a:off x="3366558" y="506118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8" name="Text Placeholder 4"/>
          <p:cNvSpPr>
            <a:spLocks noGrp="1"/>
          </p:cNvSpPr>
          <p:nvPr>
            <p:ph type="body" sz="quarter" idx="25" hasCustomPrompt="1"/>
          </p:nvPr>
        </p:nvSpPr>
        <p:spPr>
          <a:xfrm>
            <a:off x="3366558" y="4618268"/>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4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8"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9" name="Text Placeholder 4"/>
          <p:cNvSpPr>
            <a:spLocks noGrp="1"/>
          </p:cNvSpPr>
          <p:nvPr>
            <p:ph type="body" sz="quarter" idx="26"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6202187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8A - quarter copy and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87756" y="1439333"/>
            <a:ext cx="7916897" cy="4293923"/>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Text Placeholder 2"/>
          <p:cNvSpPr>
            <a:spLocks noGrp="1"/>
          </p:cNvSpPr>
          <p:nvPr>
            <p:ph type="body" sz="quarter" idx="16"/>
          </p:nvPr>
        </p:nvSpPr>
        <p:spPr>
          <a:xfrm>
            <a:off x="387351" y="1700808"/>
            <a:ext cx="3308383"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1"/>
          </p:nvPr>
        </p:nvSpPr>
        <p:spPr>
          <a:xfrm>
            <a:off x="394864" y="1449917"/>
            <a:ext cx="3396881" cy="250891"/>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2"/>
          <p:cNvSpPr>
            <a:spLocks noGrp="1"/>
          </p:cNvSpPr>
          <p:nvPr>
            <p:ph type="body" sz="quarter" idx="18" hasCustomPrompt="1"/>
          </p:nvPr>
        </p:nvSpPr>
        <p:spPr>
          <a:xfrm>
            <a:off x="3887755" y="5829267"/>
            <a:ext cx="7916896" cy="192021"/>
          </a:xfrm>
          <a:prstGeom prst="rect">
            <a:avLst/>
          </a:prstGeom>
        </p:spPr>
        <p:txBody>
          <a:bodyPr lIns="0" tIns="0" rIns="0" bIns="0"/>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dirty="0"/>
              <a:t>Click to add sub-heading</a:t>
            </a:r>
          </a:p>
        </p:txBody>
      </p:sp>
    </p:spTree>
    <p:extLst>
      <p:ext uri="{BB962C8B-B14F-4D97-AF65-F5344CB8AC3E}">
        <p14:creationId xmlns:p14="http://schemas.microsoft.com/office/powerpoint/2010/main" val="172693657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8B - quarter copy and chart on white">
    <p:bg>
      <p:bgRef idx="1001">
        <a:schemeClr val="bg1"/>
      </p:bgRef>
    </p:bg>
    <p:spTree>
      <p:nvGrpSpPr>
        <p:cNvPr id="1" name=""/>
        <p:cNvGrpSpPr/>
        <p:nvPr/>
      </p:nvGrpSpPr>
      <p:grpSpPr>
        <a:xfrm>
          <a:off x="0" y="0"/>
          <a:ext cx="0" cy="0"/>
          <a:chOff x="0" y="0"/>
          <a:chExt cx="0" cy="0"/>
        </a:xfrm>
      </p:grpSpPr>
      <p:sp>
        <p:nvSpPr>
          <p:cNvPr id="1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Content Placeholder 6"/>
          <p:cNvSpPr>
            <a:spLocks noGrp="1"/>
          </p:cNvSpPr>
          <p:nvPr>
            <p:ph sz="quarter" idx="17" hasCustomPrompt="1"/>
          </p:nvPr>
        </p:nvSpPr>
        <p:spPr>
          <a:xfrm>
            <a:off x="3887756" y="1439333"/>
            <a:ext cx="7916897" cy="4293923"/>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8" name="Text Placeholder 2"/>
          <p:cNvSpPr>
            <a:spLocks noGrp="1"/>
          </p:cNvSpPr>
          <p:nvPr>
            <p:ph type="body" sz="quarter" idx="16"/>
          </p:nvPr>
        </p:nvSpPr>
        <p:spPr>
          <a:xfrm>
            <a:off x="387351" y="1700808"/>
            <a:ext cx="3308383"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400">
                <a:solidFill>
                  <a:schemeClr val="bg1"/>
                </a:solidFill>
                <a:latin typeface="+mn-lt"/>
              </a:defRPr>
            </a:lvl4pPr>
            <a:lvl5pPr marL="1583960">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p:cNvSpPr>
            <a:spLocks noGrp="1"/>
          </p:cNvSpPr>
          <p:nvPr>
            <p:ph type="body" sz="quarter" idx="11"/>
          </p:nvPr>
        </p:nvSpPr>
        <p:spPr>
          <a:xfrm>
            <a:off x="394864" y="1449917"/>
            <a:ext cx="3396881" cy="250891"/>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2" name="Text Placeholder 2"/>
          <p:cNvSpPr>
            <a:spLocks noGrp="1"/>
          </p:cNvSpPr>
          <p:nvPr>
            <p:ph type="body" sz="quarter" idx="18" hasCustomPrompt="1"/>
          </p:nvPr>
        </p:nvSpPr>
        <p:spPr>
          <a:xfrm>
            <a:off x="3887755" y="5829267"/>
            <a:ext cx="7916896" cy="192021"/>
          </a:xfrm>
          <a:prstGeom prst="rect">
            <a:avLst/>
          </a:prstGeom>
        </p:spPr>
        <p:txBody>
          <a:bodyPr lIns="0" tIns="0" rIns="0" bIns="0"/>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3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14138849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9A - Full page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7352" y="1796819"/>
            <a:ext cx="11417301" cy="3936437"/>
          </a:xfrm>
          <a:prstGeom prst="rect">
            <a:avLst/>
          </a:prstGeom>
        </p:spPr>
        <p:txBody>
          <a:bodyPr lIns="0" rIns="0"/>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4" name="Text Placeholder 4"/>
          <p:cNvSpPr>
            <a:spLocks noGrp="1"/>
          </p:cNvSpPr>
          <p:nvPr>
            <p:ph type="body" sz="quarter" idx="11"/>
          </p:nvPr>
        </p:nvSpPr>
        <p:spPr>
          <a:xfrm>
            <a:off x="394864" y="1449917"/>
            <a:ext cx="3684913" cy="250891"/>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2"/>
          <p:cNvSpPr>
            <a:spLocks noGrp="1"/>
          </p:cNvSpPr>
          <p:nvPr>
            <p:ph type="body" sz="quarter" idx="18" hasCustomPrompt="1"/>
          </p:nvPr>
        </p:nvSpPr>
        <p:spPr>
          <a:xfrm>
            <a:off x="387350" y="5829267"/>
            <a:ext cx="11417300" cy="192021"/>
          </a:xfrm>
          <a:prstGeom prst="rect">
            <a:avLst/>
          </a:prstGeom>
        </p:spPr>
        <p:txBody>
          <a:bodyPr lIns="0" tIns="0" rIns="0" bIns="0"/>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4901690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9B - Full page chart with background image">
    <p:bg>
      <p:bgRef idx="1001">
        <a:schemeClr val="bg1"/>
      </p:bgRef>
    </p:bg>
    <p:spTree>
      <p:nvGrpSpPr>
        <p:cNvPr id="1" name=""/>
        <p:cNvGrpSpPr/>
        <p:nvPr/>
      </p:nvGrpSpPr>
      <p:grpSpPr>
        <a:xfrm>
          <a:off x="0" y="0"/>
          <a:ext cx="0" cy="0"/>
          <a:chOff x="0" y="0"/>
          <a:chExt cx="0" cy="0"/>
        </a:xfrm>
      </p:grpSpPr>
      <p:sp>
        <p:nvSpPr>
          <p:cNvPr id="22"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6" name="Content Placeholder 6"/>
          <p:cNvSpPr>
            <a:spLocks noGrp="1"/>
          </p:cNvSpPr>
          <p:nvPr>
            <p:ph sz="quarter" idx="17" hasCustomPrompt="1"/>
          </p:nvPr>
        </p:nvSpPr>
        <p:spPr>
          <a:xfrm>
            <a:off x="387352" y="1796819"/>
            <a:ext cx="11417301" cy="3936437"/>
          </a:xfrm>
          <a:prstGeom prst="rect">
            <a:avLst/>
          </a:prstGeom>
        </p:spPr>
        <p:txBody>
          <a:bodyPr lIns="0" rIns="0"/>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4" name="Text Placeholder 4"/>
          <p:cNvSpPr>
            <a:spLocks noGrp="1"/>
          </p:cNvSpPr>
          <p:nvPr>
            <p:ph type="body" sz="quarter" idx="11"/>
          </p:nvPr>
        </p:nvSpPr>
        <p:spPr>
          <a:xfrm>
            <a:off x="394863" y="1449917"/>
            <a:ext cx="5605888" cy="250891"/>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2"/>
          <p:cNvSpPr>
            <a:spLocks noGrp="1"/>
          </p:cNvSpPr>
          <p:nvPr>
            <p:ph type="body" sz="quarter" idx="18" hasCustomPrompt="1"/>
          </p:nvPr>
        </p:nvSpPr>
        <p:spPr>
          <a:xfrm>
            <a:off x="387350" y="5829267"/>
            <a:ext cx="11417300" cy="192021"/>
          </a:xfrm>
          <a:prstGeom prst="rect">
            <a:avLst/>
          </a:prstGeom>
        </p:spPr>
        <p:txBody>
          <a:bodyPr lIns="0" tIns="0" rIns="0" bIns="0"/>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2"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15489714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 - Full bleed media">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2116"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Tree>
    <p:extLst>
      <p:ext uri="{BB962C8B-B14F-4D97-AF65-F5344CB8AC3E}">
        <p14:creationId xmlns:p14="http://schemas.microsoft.com/office/powerpoint/2010/main" val="1976264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 - Thank you with Background image">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0"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
        <p:nvSpPr>
          <p:cNvPr id="4" name="Text Placeholder 13"/>
          <p:cNvSpPr>
            <a:spLocks noGrp="1"/>
          </p:cNvSpPr>
          <p:nvPr>
            <p:ph type="body" sz="quarter" idx="13" hasCustomPrompt="1"/>
          </p:nvPr>
        </p:nvSpPr>
        <p:spPr>
          <a:xfrm>
            <a:off x="383216" y="4965170"/>
            <a:ext cx="3600549" cy="1344615"/>
          </a:xfrm>
          <a:prstGeom prst="rect">
            <a:avLst/>
          </a:prstGeom>
        </p:spPr>
        <p:txBody>
          <a:bodyPr lIns="0" rIns="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400" b="0" i="0" baseline="0">
                <a:solidFill>
                  <a:srgbClr val="FFFFFF"/>
                </a:solidFill>
                <a:latin typeface="+mj-lt"/>
                <a:cs typeface="Helvetica Neue"/>
              </a:defRPr>
            </a:lvl1pPr>
          </a:lstStyle>
          <a:p>
            <a:pPr lvl="0"/>
            <a:r>
              <a:rPr lang="en-US"/>
              <a:t>Contact details to go here</a:t>
            </a:r>
            <a:br>
              <a:rPr lang="en-US"/>
            </a:br>
            <a:r>
              <a:rPr lang="en-US"/>
              <a:t>Contact details to go here</a:t>
            </a:r>
            <a:br>
              <a:rPr lang="en-US"/>
            </a:br>
            <a:r>
              <a:rPr lang="en-US"/>
              <a:t>Contact details to go here</a:t>
            </a:r>
          </a:p>
          <a:p>
            <a:pPr lvl="0"/>
            <a:endParaRPr lang="en-US"/>
          </a:p>
        </p:txBody>
      </p:sp>
      <p:sp>
        <p:nvSpPr>
          <p:cNvPr id="5" name="Title 13"/>
          <p:cNvSpPr>
            <a:spLocks noGrp="1"/>
          </p:cNvSpPr>
          <p:nvPr>
            <p:ph type="title" hasCustomPrompt="1"/>
          </p:nvPr>
        </p:nvSpPr>
        <p:spPr>
          <a:xfrm>
            <a:off x="387351" y="2948947"/>
            <a:ext cx="4172479" cy="1202267"/>
          </a:xfrm>
          <a:prstGeom prst="rect">
            <a:avLst/>
          </a:prstGeom>
        </p:spPr>
        <p:txBody>
          <a:bodyPr lIns="0" rIns="0">
            <a:noAutofit/>
          </a:bodyPr>
          <a:lstStyle>
            <a:lvl1pPr algn="l">
              <a:defRPr sz="4800" b="1" i="0" baseline="0">
                <a:solidFill>
                  <a:schemeClr val="bg1"/>
                </a:solidFill>
                <a:latin typeface="+mj-lt"/>
                <a:cs typeface="Helvetica Neue Medium"/>
              </a:defRPr>
            </a:lvl1pPr>
          </a:lstStyle>
          <a:p>
            <a:r>
              <a:rPr lang="en-GB"/>
              <a:t>Thank you</a:t>
            </a:r>
            <a:br>
              <a:rPr lang="en-GB"/>
            </a:br>
            <a:endParaRPr lang="en-US"/>
          </a:p>
        </p:txBody>
      </p:sp>
    </p:spTree>
    <p:extLst>
      <p:ext uri="{BB962C8B-B14F-4D97-AF65-F5344CB8AC3E}">
        <p14:creationId xmlns:p14="http://schemas.microsoft.com/office/powerpoint/2010/main" val="270191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B_Full screen Sub heading Chapter page">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1" name="Title 13"/>
          <p:cNvSpPr>
            <a:spLocks noGrp="1"/>
          </p:cNvSpPr>
          <p:nvPr>
            <p:ph type="title" hasCustomPrompt="1"/>
          </p:nvPr>
        </p:nvSpPr>
        <p:spPr>
          <a:xfrm>
            <a:off x="374685" y="2994819"/>
            <a:ext cx="5433284" cy="1202267"/>
          </a:xfrm>
          <a:prstGeom prst="rect">
            <a:avLst/>
          </a:prstGeom>
        </p:spPr>
        <p:txBody>
          <a:bodyPr lIns="0" rIns="0">
            <a:noAutofit/>
          </a:bodyPr>
          <a:lstStyle>
            <a:lvl1pPr algn="l">
              <a:defRPr sz="2933" b="0" i="0">
                <a:solidFill>
                  <a:schemeClr val="bg1"/>
                </a:solidFill>
                <a:latin typeface="+mj-lt"/>
                <a:cs typeface="Helvetica Neue Medium"/>
              </a:defRPr>
            </a:lvl1pPr>
          </a:lstStyle>
          <a:p>
            <a:r>
              <a:rPr lang="en-GB"/>
              <a:t>Enter sub title</a:t>
            </a:r>
            <a:br>
              <a:rPr lang="en-GB"/>
            </a:br>
            <a:r>
              <a:rPr lang="en-GB"/>
              <a:t>in here like this</a:t>
            </a:r>
            <a:endParaRPr lang="en-US"/>
          </a:p>
        </p:txBody>
      </p:sp>
      <p:sp>
        <p:nvSpPr>
          <p:cNvPr id="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Section Heading</a:t>
            </a:r>
          </a:p>
        </p:txBody>
      </p:sp>
    </p:spTree>
    <p:extLst>
      <p:ext uri="{BB962C8B-B14F-4D97-AF65-F5344CB8AC3E}">
        <p14:creationId xmlns:p14="http://schemas.microsoft.com/office/powerpoint/2010/main" val="3845570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Slide Number Placeholder 26">
            <a:extLst>
              <a:ext uri="{FF2B5EF4-FFF2-40B4-BE49-F238E27FC236}">
                <a16:creationId xmlns:a16="http://schemas.microsoft.com/office/drawing/2014/main" id="{B766228E-DFCE-42BB-A718-15541B1A5386}"/>
              </a:ext>
            </a:extLst>
          </p:cNvPr>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Tree>
    <p:extLst>
      <p:ext uri="{BB962C8B-B14F-4D97-AF65-F5344CB8AC3E}">
        <p14:creationId xmlns:p14="http://schemas.microsoft.com/office/powerpoint/2010/main" val="2028752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dirty="0"/>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25598730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255987304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1A_Full screen title or Chapter pag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anchor="ctr" anchorCtr="1"/>
          <a:lstStyle>
            <a:lvl1pPr marL="0" marR="0" indent="0" algn="l" defTabSz="609585" rtl="0" eaLnBrk="1" fontAlgn="auto" latinLnBrk="0" hangingPunct="1">
              <a:lnSpc>
                <a:spcPct val="100000"/>
              </a:lnSpc>
              <a:spcBef>
                <a:spcPct val="20000"/>
              </a:spcBef>
              <a:spcAft>
                <a:spcPts val="0"/>
              </a:spcAft>
              <a:buClrTx/>
              <a:buSzTx/>
              <a:buFont typeface="Arial"/>
              <a:buNone/>
              <a:tabLst/>
              <a:defRPr sz="2400" b="0" i="0">
                <a:solidFill>
                  <a:srgbClr val="7C7C81"/>
                </a:solidFill>
                <a:latin typeface="+mn-lt"/>
                <a:cs typeface="Helvetica Neue Light"/>
              </a:defRPr>
            </a:lvl1pPr>
          </a:lstStyle>
          <a:p>
            <a:r>
              <a:rPr lang="en-US"/>
              <a:t>Place Chapter Divider image here</a:t>
            </a:r>
          </a:p>
          <a:p>
            <a:endParaRPr lang="en-US"/>
          </a:p>
        </p:txBody>
      </p:sp>
      <p:sp>
        <p:nvSpPr>
          <p:cNvPr id="11" name="Title 13"/>
          <p:cNvSpPr>
            <a:spLocks noGrp="1"/>
          </p:cNvSpPr>
          <p:nvPr>
            <p:ph type="title" hasCustomPrompt="1"/>
          </p:nvPr>
        </p:nvSpPr>
        <p:spPr>
          <a:xfrm>
            <a:off x="2313093" y="3665127"/>
            <a:ext cx="7575973" cy="1202267"/>
          </a:xfrm>
          <a:prstGeom prst="rect">
            <a:avLst/>
          </a:prstGeom>
        </p:spPr>
        <p:txBody>
          <a:bodyPr>
            <a:noAutofit/>
          </a:bodyPr>
          <a:lstStyle>
            <a:lvl1pPr algn="ctr">
              <a:defRPr sz="3867" b="1" i="0">
                <a:solidFill>
                  <a:schemeClr val="bg1"/>
                </a:solidFill>
                <a:latin typeface="+mj-lt"/>
                <a:cs typeface="Helvetica Neue Medium"/>
              </a:defRPr>
            </a:lvl1pPr>
          </a:lstStyle>
          <a:p>
            <a:r>
              <a:rPr lang="en-GB"/>
              <a:t>Enter title in here like this</a:t>
            </a:r>
            <a:endParaRPr lang="en-US"/>
          </a:p>
        </p:txBody>
      </p:sp>
      <p:sp>
        <p:nvSpPr>
          <p:cNvPr id="4" name="Text Placeholder 13"/>
          <p:cNvSpPr>
            <a:spLocks noGrp="1"/>
          </p:cNvSpPr>
          <p:nvPr>
            <p:ph type="body" sz="quarter" idx="11" hasCustomPrompt="1"/>
          </p:nvPr>
        </p:nvSpPr>
        <p:spPr>
          <a:xfrm>
            <a:off x="0" y="5723467"/>
            <a:ext cx="12192000" cy="491067"/>
          </a:xfrm>
          <a:prstGeom prst="rect">
            <a:avLst/>
          </a:prstGeom>
        </p:spPr>
        <p:txBody>
          <a:bodyPr>
            <a:noAutofit/>
          </a:bodyPr>
          <a:lstStyle>
            <a:lvl1pPr marL="0" indent="0" algn="ctr">
              <a:buNone/>
              <a:defRPr sz="2133" b="0" i="0">
                <a:solidFill>
                  <a:schemeClr val="bg1"/>
                </a:solidFill>
                <a:latin typeface="+mn-lt"/>
                <a:cs typeface="Helvetica Neue Light"/>
              </a:defRPr>
            </a:lvl1pPr>
          </a:lstStyle>
          <a:p>
            <a:pPr lvl="0"/>
            <a:r>
              <a:rPr lang="en-US"/>
              <a:t>Click to add Date</a:t>
            </a:r>
          </a:p>
        </p:txBody>
      </p:sp>
      <p:sp>
        <p:nvSpPr>
          <p:cNvPr id="5" name="Text Placeholder 13"/>
          <p:cNvSpPr>
            <a:spLocks noGrp="1"/>
          </p:cNvSpPr>
          <p:nvPr>
            <p:ph type="body" sz="quarter" idx="12" hasCustomPrompt="1"/>
          </p:nvPr>
        </p:nvSpPr>
        <p:spPr>
          <a:xfrm>
            <a:off x="0" y="5215467"/>
            <a:ext cx="12192000" cy="491067"/>
          </a:xfrm>
          <a:prstGeom prst="rect">
            <a:avLst/>
          </a:prstGeom>
        </p:spPr>
        <p:txBody>
          <a:bodyPr>
            <a:noAutofit/>
          </a:bodyPr>
          <a:lstStyle>
            <a:lvl1pPr marL="0" indent="0" algn="ctr">
              <a:buNone/>
              <a:defRPr sz="2400" b="0" i="0" baseline="0">
                <a:solidFill>
                  <a:srgbClr val="FFFFFF"/>
                </a:solidFill>
                <a:latin typeface="+mj-lt"/>
                <a:cs typeface="Helvetica Neue"/>
              </a:defRPr>
            </a:lvl1pPr>
          </a:lstStyle>
          <a:p>
            <a:pPr lvl="0"/>
            <a:r>
              <a:rPr lang="en-US"/>
              <a:t>Presenter name</a:t>
            </a:r>
          </a:p>
        </p:txBody>
      </p:sp>
    </p:spTree>
    <p:extLst>
      <p:ext uri="{BB962C8B-B14F-4D97-AF65-F5344CB8AC3E}">
        <p14:creationId xmlns:p14="http://schemas.microsoft.com/office/powerpoint/2010/main" val="1610139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3169111753"/>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3B - 3 column with Background image">
    <p:bg>
      <p:bgRef idx="1001">
        <a:schemeClr val="bg1"/>
      </p:bgRef>
    </p:bg>
    <p:spTree>
      <p:nvGrpSpPr>
        <p:cNvPr id="1" name=""/>
        <p:cNvGrpSpPr/>
        <p:nvPr/>
      </p:nvGrpSpPr>
      <p:grpSpPr>
        <a:xfrm>
          <a:off x="0" y="0"/>
          <a:ext cx="0" cy="0"/>
          <a:chOff x="0" y="0"/>
          <a:chExt cx="0" cy="0"/>
        </a:xfrm>
      </p:grpSpPr>
      <p:sp>
        <p:nvSpPr>
          <p:cNvPr id="24"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756C4BB0-F78D-4833-9DE7-B1426E8208D7}"/>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D75C82A9-989A-4A29-A23D-E3FB0611A881}"/>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a:extLst>
              <a:ext uri="{FF2B5EF4-FFF2-40B4-BE49-F238E27FC236}">
                <a16:creationId xmlns:a16="http://schemas.microsoft.com/office/drawing/2014/main" id="{A10DE1E2-8BE7-42E9-8A1B-06AC4776AF56}"/>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D6988F51-DE47-48C5-88F8-9BB9396C0BA5}"/>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99832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4A - 1 column bullet text, 1 column image">
    <p:bg>
      <p:bgRef idx="1001">
        <a:schemeClr val="bg1"/>
      </p:bgRef>
    </p:bg>
    <p:spTree>
      <p:nvGrpSpPr>
        <p:cNvPr id="1" name=""/>
        <p:cNvGrpSpPr/>
        <p:nvPr/>
      </p:nvGrpSpPr>
      <p:grpSpPr>
        <a:xfrm>
          <a:off x="0" y="0"/>
          <a:ext cx="0" cy="0"/>
          <a:chOff x="0" y="0"/>
          <a:chExt cx="0" cy="0"/>
        </a:xfrm>
      </p:grpSpPr>
      <p:sp>
        <p:nvSpPr>
          <p:cNvPr id="12" name="Picture Placeholder 7"/>
          <p:cNvSpPr>
            <a:spLocks noGrp="1"/>
          </p:cNvSpPr>
          <p:nvPr>
            <p:ph type="pic" sz="quarter" idx="10" hasCustomPrompt="1"/>
          </p:nvPr>
        </p:nvSpPr>
        <p:spPr>
          <a:xfrm>
            <a:off x="6189134" y="1124744"/>
            <a:ext cx="6093884" cy="50400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3" name="Text Placeholder 2"/>
          <p:cNvSpPr>
            <a:spLocks noGrp="1"/>
          </p:cNvSpPr>
          <p:nvPr>
            <p:ph type="body" sz="quarter" idx="16"/>
          </p:nvPr>
        </p:nvSpPr>
        <p:spPr>
          <a:xfrm>
            <a:off x="384474" y="1700808"/>
            <a:ext cx="561551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15516"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2EF6EAB-9264-469B-B47D-096456F8B9A2}"/>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294719545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4B - 1 column bullet text, full background image">
    <p:bg>
      <p:bgRef idx="1001">
        <a:schemeClr val="bg1"/>
      </p:bgRef>
    </p:bg>
    <p:spTree>
      <p:nvGrpSpPr>
        <p:cNvPr id="1" name=""/>
        <p:cNvGrpSpPr/>
        <p:nvPr/>
      </p:nvGrpSpPr>
      <p:grpSpPr>
        <a:xfrm>
          <a:off x="0" y="0"/>
          <a:ext cx="0" cy="0"/>
          <a:chOff x="0" y="0"/>
          <a:chExt cx="0" cy="0"/>
        </a:xfrm>
      </p:grpSpPr>
      <p:sp>
        <p:nvSpPr>
          <p:cNvPr id="23"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0" name="Text Placeholder 2"/>
          <p:cNvSpPr>
            <a:spLocks noGrp="1"/>
          </p:cNvSpPr>
          <p:nvPr>
            <p:ph type="body" sz="quarter" idx="16"/>
          </p:nvPr>
        </p:nvSpPr>
        <p:spPr>
          <a:xfrm>
            <a:off x="387351" y="1700808"/>
            <a:ext cx="561551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1"/>
          </p:nvPr>
        </p:nvSpPr>
        <p:spPr>
          <a:xfrm>
            <a:off x="384473" y="1316766"/>
            <a:ext cx="5618393"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A6CEE66-21DF-4152-9736-4A7036E448D7}"/>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11931025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5A- 2 column various media">
    <p:bg>
      <p:bgRef idx="1001">
        <a:schemeClr val="bg1"/>
      </p:bgRef>
    </p:bg>
    <p:spTree>
      <p:nvGrpSpPr>
        <p:cNvPr id="1" name=""/>
        <p:cNvGrpSpPr/>
        <p:nvPr/>
      </p:nvGrpSpPr>
      <p:grpSpPr>
        <a:xfrm>
          <a:off x="0" y="0"/>
          <a:ext cx="0" cy="0"/>
          <a:chOff x="0" y="0"/>
          <a:chExt cx="0" cy="0"/>
        </a:xfrm>
      </p:grpSpPr>
      <p:sp>
        <p:nvSpPr>
          <p:cNvPr id="23" name="Content Placeholder 6"/>
          <p:cNvSpPr>
            <a:spLocks noGrp="1"/>
          </p:cNvSpPr>
          <p:nvPr>
            <p:ph sz="quarter" idx="17" hasCustomPrompt="1"/>
          </p:nvPr>
        </p:nvSpPr>
        <p:spPr>
          <a:xfrm>
            <a:off x="6192000" y="1132800"/>
            <a:ext cx="6043200" cy="5025600"/>
          </a:xfrm>
          <a:prstGeom prst="rect">
            <a:avLst/>
          </a:prstGeom>
          <a:solidFill>
            <a:srgbClr val="D9D9D9"/>
          </a:solidFill>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4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br>
              <a:rPr lang="en-US"/>
            </a:br>
            <a:r>
              <a:rPr lang="en-US"/>
              <a:t>Choose your media type </a:t>
            </a:r>
            <a:br>
              <a:rPr lang="en-US"/>
            </a:br>
            <a:r>
              <a:rPr lang="en-US"/>
              <a:t>or enter data for chart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3"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5" name="Text Placeholder 4"/>
          <p:cNvSpPr>
            <a:spLocks noGrp="1"/>
          </p:cNvSpPr>
          <p:nvPr>
            <p:ph type="body" sz="quarter" idx="18"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6B32F036-7647-49F6-B749-BEC246043530}"/>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9" name="Text Placeholder 2">
            <a:extLst>
              <a:ext uri="{FF2B5EF4-FFF2-40B4-BE49-F238E27FC236}">
                <a16:creationId xmlns:a16="http://schemas.microsoft.com/office/drawing/2014/main" id="{33630E27-6624-4CF0-B36B-58B60368EEFB}"/>
              </a:ext>
            </a:extLst>
          </p:cNvPr>
          <p:cNvSpPr>
            <a:spLocks noGrp="1"/>
          </p:cNvSpPr>
          <p:nvPr>
            <p:ph type="body" sz="quarter" idx="21"/>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5229647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6A- 2 column Various media on white ">
    <p:bg>
      <p:bgRef idx="1001">
        <a:schemeClr val="bg1"/>
      </p:bgRef>
    </p:bg>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0"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2">
            <a:extLst>
              <a:ext uri="{FF2B5EF4-FFF2-40B4-BE49-F238E27FC236}">
                <a16:creationId xmlns:a16="http://schemas.microsoft.com/office/drawing/2014/main" id="{DDE2F6B3-2776-4D57-9129-788053209963}"/>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188081183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 Executive Summary and image">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700808"/>
            <a:ext cx="8111793" cy="4224469"/>
          </a:xfrm>
          <a:prstGeom prst="rect">
            <a:avLst/>
          </a:prstGeom>
        </p:spPr>
        <p:txBody>
          <a:bodyPr lIns="0" tIns="0" rIns="0" bIns="0"/>
          <a:lstStyle>
            <a:lvl1pPr marL="239994" indent="-239994">
              <a:spcBef>
                <a:spcPts val="0"/>
              </a:spcBef>
              <a:defRPr sz="1600">
                <a:solidFill>
                  <a:schemeClr val="bg1">
                    <a:lumMod val="50000"/>
                  </a:schemeClr>
                </a:solidFill>
                <a:latin typeface="+mn-lt"/>
              </a:defRPr>
            </a:lvl1pPr>
            <a:lvl2pPr marL="527987" indent="-239994">
              <a:defRPr sz="1600">
                <a:solidFill>
                  <a:schemeClr val="bg1">
                    <a:lumMod val="50000"/>
                  </a:schemeClr>
                </a:solidFill>
                <a:latin typeface="+mn-lt"/>
              </a:defRPr>
            </a:lvl2pPr>
            <a:lvl3pPr marL="1007975" indent="-239994">
              <a:defRPr sz="1600">
                <a:solidFill>
                  <a:schemeClr val="bg1">
                    <a:lumMod val="50000"/>
                  </a:schemeClr>
                </a:solidFill>
                <a:latin typeface="+mn-lt"/>
              </a:defRPr>
            </a:lvl3pPr>
            <a:lvl4pPr marL="1247969" indent="-239994">
              <a:defRPr sz="1400">
                <a:solidFill>
                  <a:schemeClr val="bg1">
                    <a:lumMod val="50000"/>
                  </a:schemeClr>
                </a:solidFill>
                <a:latin typeface="+mn-lt"/>
              </a:defRPr>
            </a:lvl4pPr>
            <a:lvl5pPr marL="1583960">
              <a:defRPr sz="1400">
                <a:solidFill>
                  <a:schemeClr val="bg1">
                    <a:lumMod val="50000"/>
                  </a:schemeClr>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dirty="0"/>
              <a:t>Edit Master text styles</a:t>
            </a:r>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dirty="0"/>
              <a:t>Click to add sub-heading</a:t>
            </a:r>
          </a:p>
        </p:txBody>
      </p:sp>
      <p:sp>
        <p:nvSpPr>
          <p:cNvPr id="19" name="Picture Placeholder 7"/>
          <p:cNvSpPr>
            <a:spLocks noGrp="1"/>
          </p:cNvSpPr>
          <p:nvPr>
            <p:ph type="pic" sz="quarter" idx="10" hasCustomPrompt="1"/>
          </p:nvPr>
        </p:nvSpPr>
        <p:spPr>
          <a:xfrm>
            <a:off x="8688289" y="1132800"/>
            <a:ext cx="3503711"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Tree>
    <p:extLst>
      <p:ext uri="{BB962C8B-B14F-4D97-AF65-F5344CB8AC3E}">
        <p14:creationId xmlns:p14="http://schemas.microsoft.com/office/powerpoint/2010/main" val="184650937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6B - 2 coulmn various media with background">
    <p:bg>
      <p:bgRef idx="1001">
        <a:schemeClr val="bg1"/>
      </p:bgRef>
    </p:bg>
    <p:spTree>
      <p:nvGrpSpPr>
        <p:cNvPr id="1" name=""/>
        <p:cNvGrpSpPr/>
        <p:nvPr/>
      </p:nvGrpSpPr>
      <p:grpSpPr>
        <a:xfrm>
          <a:off x="0" y="0"/>
          <a:ext cx="0" cy="0"/>
          <a:chOff x="0" y="0"/>
          <a:chExt cx="0" cy="0"/>
        </a:xfrm>
      </p:grpSpPr>
      <p:sp>
        <p:nvSpPr>
          <p:cNvPr id="19"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4"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20"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9"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74FA8699-9248-4EEB-BA54-0192ED76B391}"/>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44235985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7 - Pull out facts with background image">
    <p:bg>
      <p:bgRef idx="1001">
        <a:schemeClr val="bg1"/>
      </p:bgRef>
    </p:bg>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21" name="Text Placeholder 4"/>
          <p:cNvSpPr>
            <a:spLocks noGrp="1"/>
          </p:cNvSpPr>
          <p:nvPr>
            <p:ph type="body" sz="quarter" idx="12" hasCustomPrompt="1"/>
          </p:nvPr>
        </p:nvSpPr>
        <p:spPr>
          <a:xfrm>
            <a:off x="394863" y="1759681"/>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22" name="Text Placeholder 4"/>
          <p:cNvSpPr>
            <a:spLocks noGrp="1"/>
          </p:cNvSpPr>
          <p:nvPr>
            <p:ph type="body" sz="quarter" idx="11" hasCustomPrompt="1"/>
          </p:nvPr>
        </p:nvSpPr>
        <p:spPr>
          <a:xfrm>
            <a:off x="394863" y="131676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25" name="Text Placeholder 4"/>
          <p:cNvSpPr>
            <a:spLocks noGrp="1"/>
          </p:cNvSpPr>
          <p:nvPr>
            <p:ph type="body" sz="quarter" idx="16" hasCustomPrompt="1"/>
          </p:nvPr>
        </p:nvSpPr>
        <p:spPr>
          <a:xfrm>
            <a:off x="3374070" y="1759679"/>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26" name="Text Placeholder 4"/>
          <p:cNvSpPr>
            <a:spLocks noGrp="1"/>
          </p:cNvSpPr>
          <p:nvPr>
            <p:ph type="body" sz="quarter" idx="17" hasCustomPrompt="1"/>
          </p:nvPr>
        </p:nvSpPr>
        <p:spPr>
          <a:xfrm>
            <a:off x="3374070" y="1316766"/>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1" name="Text Placeholder 4"/>
          <p:cNvSpPr>
            <a:spLocks noGrp="1"/>
          </p:cNvSpPr>
          <p:nvPr>
            <p:ph type="body" sz="quarter" idx="18" hasCustomPrompt="1"/>
          </p:nvPr>
        </p:nvSpPr>
        <p:spPr>
          <a:xfrm>
            <a:off x="385367" y="3354722"/>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2" name="Text Placeholder 4"/>
          <p:cNvSpPr>
            <a:spLocks noGrp="1"/>
          </p:cNvSpPr>
          <p:nvPr>
            <p:ph type="body" sz="quarter" idx="19" hasCustomPrompt="1"/>
          </p:nvPr>
        </p:nvSpPr>
        <p:spPr>
          <a:xfrm>
            <a:off x="385367" y="291180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3" name="Text Placeholder 4"/>
          <p:cNvSpPr>
            <a:spLocks noGrp="1"/>
          </p:cNvSpPr>
          <p:nvPr>
            <p:ph type="body" sz="quarter" idx="20" hasCustomPrompt="1"/>
          </p:nvPr>
        </p:nvSpPr>
        <p:spPr>
          <a:xfrm>
            <a:off x="3364574" y="3354720"/>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4" name="Text Placeholder 4"/>
          <p:cNvSpPr>
            <a:spLocks noGrp="1"/>
          </p:cNvSpPr>
          <p:nvPr>
            <p:ph type="body" sz="quarter" idx="21" hasCustomPrompt="1"/>
          </p:nvPr>
        </p:nvSpPr>
        <p:spPr>
          <a:xfrm>
            <a:off x="3364574" y="291180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5" name="Text Placeholder 4"/>
          <p:cNvSpPr>
            <a:spLocks noGrp="1"/>
          </p:cNvSpPr>
          <p:nvPr>
            <p:ph type="body" sz="quarter" idx="22" hasCustomPrompt="1"/>
          </p:nvPr>
        </p:nvSpPr>
        <p:spPr>
          <a:xfrm>
            <a:off x="387351" y="4928033"/>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6" name="Text Placeholder 4"/>
          <p:cNvSpPr>
            <a:spLocks noGrp="1"/>
          </p:cNvSpPr>
          <p:nvPr>
            <p:ph type="body" sz="quarter" idx="23" hasCustomPrompt="1"/>
          </p:nvPr>
        </p:nvSpPr>
        <p:spPr>
          <a:xfrm>
            <a:off x="387351" y="4485119"/>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7" name="Text Placeholder 4"/>
          <p:cNvSpPr>
            <a:spLocks noGrp="1"/>
          </p:cNvSpPr>
          <p:nvPr>
            <p:ph type="body" sz="quarter" idx="24" hasCustomPrompt="1"/>
          </p:nvPr>
        </p:nvSpPr>
        <p:spPr>
          <a:xfrm>
            <a:off x="3366558" y="492803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8" name="Text Placeholder 4"/>
          <p:cNvSpPr>
            <a:spLocks noGrp="1"/>
          </p:cNvSpPr>
          <p:nvPr>
            <p:ph type="body" sz="quarter" idx="25" hasCustomPrompt="1"/>
          </p:nvPr>
        </p:nvSpPr>
        <p:spPr>
          <a:xfrm>
            <a:off x="3366558" y="448511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4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3" name="Text Placeholder 4"/>
          <p:cNvSpPr>
            <a:spLocks noGrp="1"/>
          </p:cNvSpPr>
          <p:nvPr>
            <p:ph type="body" sz="quarter" idx="26"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2">
            <a:extLst>
              <a:ext uri="{FF2B5EF4-FFF2-40B4-BE49-F238E27FC236}">
                <a16:creationId xmlns:a16="http://schemas.microsoft.com/office/drawing/2014/main" id="{07C616C9-35B4-4DCF-86D0-C974BE805171}"/>
              </a:ext>
            </a:extLst>
          </p:cNvPr>
          <p:cNvSpPr>
            <a:spLocks noGrp="1"/>
          </p:cNvSpPr>
          <p:nvPr>
            <p:ph type="body" sz="quarter" idx="27"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229851148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8A - quarter copy and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2">
            <a:extLst>
              <a:ext uri="{FF2B5EF4-FFF2-40B4-BE49-F238E27FC236}">
                <a16:creationId xmlns:a16="http://schemas.microsoft.com/office/drawing/2014/main" id="{E491442A-A447-4153-A0BB-1889A36981F3}"/>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98674186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8B - quarter copy and chart on white">
    <p:bg>
      <p:bgRef idx="1001">
        <a:schemeClr val="bg1"/>
      </p:bgRef>
    </p:bg>
    <p:spTree>
      <p:nvGrpSpPr>
        <p:cNvPr id="1" name=""/>
        <p:cNvGrpSpPr/>
        <p:nvPr/>
      </p:nvGrpSpPr>
      <p:grpSpPr>
        <a:xfrm>
          <a:off x="0" y="0"/>
          <a:ext cx="0" cy="0"/>
          <a:chOff x="0" y="0"/>
          <a:chExt cx="0" cy="0"/>
        </a:xfrm>
      </p:grpSpPr>
      <p:sp>
        <p:nvSpPr>
          <p:cNvPr id="1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8"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3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4"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3FC1ABC0-F518-4C85-AA96-94049F19E5D2}"/>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186245754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9A - Full page chart on white">
    <p:bg>
      <p:bgRef idx="1001">
        <a:schemeClr val="bg1"/>
      </p:bgRef>
    </p:bg>
    <p:spTree>
      <p:nvGrpSpPr>
        <p:cNvPr id="1" name=""/>
        <p:cNvGrpSpPr/>
        <p:nvPr/>
      </p:nvGrpSpPr>
      <p:grpSpPr>
        <a:xfrm>
          <a:off x="0" y="0"/>
          <a:ext cx="0" cy="0"/>
          <a:chOff x="0" y="0"/>
          <a:chExt cx="0" cy="0"/>
        </a:xfrm>
      </p:grpSpPr>
      <p:sp>
        <p:nvSpPr>
          <p:cNvPr id="14"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dirty="0"/>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72FAE36C-FC83-4458-B856-4CB3C44BC434}"/>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2" name="Text Placeholder 2">
            <a:extLst>
              <a:ext uri="{FF2B5EF4-FFF2-40B4-BE49-F238E27FC236}">
                <a16:creationId xmlns:a16="http://schemas.microsoft.com/office/drawing/2014/main" id="{3F91EB53-0417-4F5D-BE36-6350A77CBB8A}"/>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494213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9B - Full page chart with background image">
    <p:bg>
      <p:bgRef idx="1001">
        <a:schemeClr val="bg1"/>
      </p:bgRef>
    </p:bg>
    <p:spTree>
      <p:nvGrpSpPr>
        <p:cNvPr id="1" name=""/>
        <p:cNvGrpSpPr/>
        <p:nvPr/>
      </p:nvGrpSpPr>
      <p:grpSpPr>
        <a:xfrm>
          <a:off x="0" y="0"/>
          <a:ext cx="0" cy="0"/>
          <a:chOff x="0" y="0"/>
          <a:chExt cx="0" cy="0"/>
        </a:xfrm>
      </p:grpSpPr>
      <p:sp>
        <p:nvSpPr>
          <p:cNvPr id="22"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3A753F44-A351-4925-BBFF-8E8CF48B07E7}"/>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4">
            <a:extLst>
              <a:ext uri="{FF2B5EF4-FFF2-40B4-BE49-F238E27FC236}">
                <a16:creationId xmlns:a16="http://schemas.microsoft.com/office/drawing/2014/main" id="{CFF104D5-B6BF-4E89-8F6C-E2BB540228C6}"/>
              </a:ext>
            </a:extLst>
          </p:cNvPr>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3C00849-3AB6-4087-9E68-E38311CCE558}"/>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6837028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 - Full bleed media">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2116"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Tree>
    <p:extLst>
      <p:ext uri="{BB962C8B-B14F-4D97-AF65-F5344CB8AC3E}">
        <p14:creationId xmlns:p14="http://schemas.microsoft.com/office/powerpoint/2010/main" val="8485999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 - Thank you with Background image">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0"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
        <p:nvSpPr>
          <p:cNvPr id="4" name="Text Placeholder 13"/>
          <p:cNvSpPr>
            <a:spLocks noGrp="1"/>
          </p:cNvSpPr>
          <p:nvPr>
            <p:ph type="body" sz="quarter" idx="13" hasCustomPrompt="1"/>
          </p:nvPr>
        </p:nvSpPr>
        <p:spPr>
          <a:xfrm>
            <a:off x="383216" y="4965170"/>
            <a:ext cx="3600549" cy="1344615"/>
          </a:xfrm>
          <a:prstGeom prst="rect">
            <a:avLst/>
          </a:prstGeom>
        </p:spPr>
        <p:txBody>
          <a:bodyPr lIns="0" rIns="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400" b="0" i="0" baseline="0">
                <a:solidFill>
                  <a:srgbClr val="FFFFFF"/>
                </a:solidFill>
                <a:latin typeface="+mj-lt"/>
                <a:cs typeface="Helvetica Neue"/>
              </a:defRPr>
            </a:lvl1pPr>
          </a:lstStyle>
          <a:p>
            <a:pPr lvl="0"/>
            <a:r>
              <a:rPr lang="en-US"/>
              <a:t>Contact details to go here</a:t>
            </a:r>
            <a:br>
              <a:rPr lang="en-US"/>
            </a:br>
            <a:r>
              <a:rPr lang="en-US"/>
              <a:t>Contact details to go here</a:t>
            </a:r>
            <a:br>
              <a:rPr lang="en-US"/>
            </a:br>
            <a:r>
              <a:rPr lang="en-US"/>
              <a:t>Contact details to go here</a:t>
            </a:r>
          </a:p>
          <a:p>
            <a:pPr lvl="0"/>
            <a:endParaRPr lang="en-US"/>
          </a:p>
        </p:txBody>
      </p:sp>
      <p:sp>
        <p:nvSpPr>
          <p:cNvPr id="5" name="Title 13"/>
          <p:cNvSpPr>
            <a:spLocks noGrp="1"/>
          </p:cNvSpPr>
          <p:nvPr>
            <p:ph type="title" hasCustomPrompt="1"/>
          </p:nvPr>
        </p:nvSpPr>
        <p:spPr>
          <a:xfrm>
            <a:off x="387351" y="2948947"/>
            <a:ext cx="4172479" cy="1202267"/>
          </a:xfrm>
          <a:prstGeom prst="rect">
            <a:avLst/>
          </a:prstGeom>
        </p:spPr>
        <p:txBody>
          <a:bodyPr lIns="0" rIns="0">
            <a:noAutofit/>
          </a:bodyPr>
          <a:lstStyle>
            <a:lvl1pPr algn="l">
              <a:defRPr sz="4800" b="1" i="0" baseline="0">
                <a:solidFill>
                  <a:schemeClr val="bg1"/>
                </a:solidFill>
                <a:latin typeface="+mj-lt"/>
                <a:cs typeface="Helvetica Neue Medium"/>
              </a:defRPr>
            </a:lvl1pPr>
          </a:lstStyle>
          <a:p>
            <a:r>
              <a:rPr lang="en-GB"/>
              <a:t>Thank you</a:t>
            </a:r>
            <a:br>
              <a:rPr lang="en-GB"/>
            </a:br>
            <a:endParaRPr lang="en-US"/>
          </a:p>
        </p:txBody>
      </p:sp>
    </p:spTree>
    <p:extLst>
      <p:ext uri="{BB962C8B-B14F-4D97-AF65-F5344CB8AC3E}">
        <p14:creationId xmlns:p14="http://schemas.microsoft.com/office/powerpoint/2010/main" val="30838603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 - 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40081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6"/>
          <p:cNvSpPr>
            <a:spLocks noGrp="1"/>
          </p:cNvSpPr>
          <p:nvPr>
            <p:ph type="sldNum" sz="quarter" idx="4"/>
          </p:nvPr>
        </p:nvSpPr>
        <p:spPr>
          <a:xfrm>
            <a:off x="11804655" y="6368801"/>
            <a:ext cx="306791" cy="277907"/>
          </a:xfrm>
          <a:prstGeom prst="rect">
            <a:avLst/>
          </a:prstGeom>
        </p:spPr>
        <p:txBody>
          <a:bodyPr vert="horz" lIns="0" tIns="0" rIns="0" bIns="0" rtlCol="0" anchor="ctr"/>
          <a:lstStyle>
            <a:lvl1pPr algn="r">
              <a:defRPr sz="800">
                <a:solidFill>
                  <a:srgbClr val="7C7C81"/>
                </a:solidFill>
              </a:defRPr>
            </a:lvl1pPr>
          </a:lstStyle>
          <a:p>
            <a:fld id="{2FB96976-799D-CE43-8922-EB3C171DB3D8}" type="slidenum">
              <a:rPr lang="en-US" smtClean="0"/>
              <a:pPr/>
              <a:t>‹#›</a:t>
            </a:fld>
            <a:endParaRPr lang="en-US"/>
          </a:p>
        </p:txBody>
      </p:sp>
      <p:sp>
        <p:nvSpPr>
          <p:cNvPr id="3" name="Text Placeholder 2">
            <a:extLst>
              <a:ext uri="{FF2B5EF4-FFF2-40B4-BE49-F238E27FC236}">
                <a16:creationId xmlns:a16="http://schemas.microsoft.com/office/drawing/2014/main" id="{F6204EFA-64D9-4665-B645-44F3E9FF6E85}"/>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6" name="Text Placeholder 2">
            <a:extLst>
              <a:ext uri="{FF2B5EF4-FFF2-40B4-BE49-F238E27FC236}">
                <a16:creationId xmlns:a16="http://schemas.microsoft.com/office/drawing/2014/main" id="{2C054ECE-DDDE-411F-B28B-10F73A9FAF04}"/>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bg1">
                    <a:lumMod val="50000"/>
                  </a:schemeClr>
                </a:solidFill>
                <a:latin typeface="+mn-lt"/>
              </a:defRPr>
            </a:lvl1pPr>
            <a:lvl2pPr marL="527987" indent="-239994">
              <a:defRPr sz="1600">
                <a:solidFill>
                  <a:schemeClr val="bg1">
                    <a:lumMod val="50000"/>
                  </a:schemeClr>
                </a:solidFill>
                <a:latin typeface="+mn-lt"/>
              </a:defRPr>
            </a:lvl2pPr>
            <a:lvl3pPr marL="1007975" indent="-239994">
              <a:defRPr sz="1600">
                <a:solidFill>
                  <a:schemeClr val="bg1">
                    <a:lumMod val="50000"/>
                  </a:schemeClr>
                </a:solidFill>
                <a:latin typeface="+mn-lt"/>
              </a:defRPr>
            </a:lvl3pPr>
            <a:lvl4pPr marL="1247969" indent="-239994">
              <a:defRPr sz="1600">
                <a:solidFill>
                  <a:schemeClr val="bg1">
                    <a:lumMod val="50000"/>
                  </a:schemeClr>
                </a:solidFill>
                <a:latin typeface="+mn-lt"/>
              </a:defRPr>
            </a:lvl4pPr>
            <a:lvl5pPr marL="1583960">
              <a:defRPr sz="1600">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70629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A - 2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94862" y="1449918"/>
            <a:ext cx="5611492"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4"/>
          <p:cNvSpPr>
            <a:spLocks noGrp="1"/>
          </p:cNvSpPr>
          <p:nvPr>
            <p:ph type="body" sz="quarter" idx="12"/>
          </p:nvPr>
        </p:nvSpPr>
        <p:spPr>
          <a:xfrm>
            <a:off x="394862" y="1700809"/>
            <a:ext cx="5611492" cy="4282303"/>
          </a:xfrm>
          <a:prstGeom prst="rect">
            <a:avLst/>
          </a:prstGeom>
        </p:spPr>
        <p:txBody>
          <a:bodyPr lIns="0" tIns="0" rIns="0" bIns="0">
            <a:noAutofit/>
          </a:bodyPr>
          <a:lstStyle>
            <a:lvl1pPr marL="0" indent="0">
              <a:buClr>
                <a:srgbClr val="28A0D3"/>
              </a:buClr>
              <a:buSzPct val="100000"/>
              <a:buFontTx/>
              <a:buNone/>
              <a:defRPr sz="1600" b="0" i="0">
                <a:solidFill>
                  <a:schemeClr val="bg1">
                    <a:lumMod val="50000"/>
                  </a:schemeClr>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38" name="Text Placeholder 4"/>
          <p:cNvSpPr>
            <a:spLocks noGrp="1"/>
          </p:cNvSpPr>
          <p:nvPr>
            <p:ph type="body" sz="quarter" idx="16"/>
          </p:nvPr>
        </p:nvSpPr>
        <p:spPr>
          <a:xfrm>
            <a:off x="6180955" y="1450002"/>
            <a:ext cx="5611492"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39" name="Text Placeholder 4"/>
          <p:cNvSpPr>
            <a:spLocks noGrp="1"/>
          </p:cNvSpPr>
          <p:nvPr>
            <p:ph type="body" sz="quarter" idx="17"/>
          </p:nvPr>
        </p:nvSpPr>
        <p:spPr>
          <a:xfrm>
            <a:off x="6180955" y="1700810"/>
            <a:ext cx="5611492" cy="4282301"/>
          </a:xfrm>
          <a:prstGeom prst="rect">
            <a:avLst/>
          </a:prstGeom>
        </p:spPr>
        <p:txBody>
          <a:bodyPr lIns="0" tIns="0" rIns="0" bIns="0">
            <a:noAutofit/>
          </a:bodyPr>
          <a:lstStyle>
            <a:lvl1pPr marL="0" indent="0">
              <a:buClr>
                <a:srgbClr val="28A0D3"/>
              </a:buClr>
              <a:buSzPct val="100000"/>
              <a:buFontTx/>
              <a:buNone/>
              <a:defRPr sz="1600" b="0" i="0">
                <a:solidFill>
                  <a:schemeClr val="bg1">
                    <a:lumMod val="50000"/>
                  </a:schemeClr>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88832124"/>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156124009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390E6A-C0C7-476B-9477-4EDD43FA6FA8}"/>
              </a:ext>
            </a:extLst>
          </p:cNvPr>
          <p:cNvSpPr>
            <a:spLocks noGrp="1"/>
          </p:cNvSpPr>
          <p:nvPr>
            <p:ph type="sldNum" sz="quarter" idx="10"/>
          </p:nvPr>
        </p:nvSpPr>
        <p:spPr/>
        <p:txBody>
          <a:bodyPr/>
          <a:lstStyle/>
          <a:p>
            <a:fld id="{2FB96976-799D-CE43-8922-EB3C171DB3D8}" type="slidenum">
              <a:rPr lang="en-US" smtClean="0"/>
              <a:pPr/>
              <a:t>‹#›</a:t>
            </a:fld>
            <a:endParaRPr lang="en-US"/>
          </a:p>
        </p:txBody>
      </p:sp>
      <p:sp>
        <p:nvSpPr>
          <p:cNvPr id="4" name="Text Placeholder 2">
            <a:extLst>
              <a:ext uri="{FF2B5EF4-FFF2-40B4-BE49-F238E27FC236}">
                <a16:creationId xmlns:a16="http://schemas.microsoft.com/office/drawing/2014/main" id="{4CAEDF5B-7B8B-4094-A5CA-165CED6F1A13}"/>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tx2"/>
                </a:solidFill>
                <a:latin typeface="+mn-lt"/>
              </a:defRPr>
            </a:lvl1pPr>
            <a:lvl2pPr marL="527987" indent="-239994">
              <a:defRPr sz="1600">
                <a:solidFill>
                  <a:schemeClr val="tx2"/>
                </a:solidFill>
                <a:latin typeface="+mn-lt"/>
              </a:defRPr>
            </a:lvl2pPr>
            <a:lvl3pPr marL="1007975" indent="-239994">
              <a:defRPr sz="1600">
                <a:solidFill>
                  <a:schemeClr val="tx2"/>
                </a:solidFill>
                <a:latin typeface="+mn-lt"/>
              </a:defRPr>
            </a:lvl3pPr>
            <a:lvl4pPr marL="1247969" indent="-239994">
              <a:defRPr sz="1600">
                <a:solidFill>
                  <a:schemeClr val="tx2"/>
                </a:solidFill>
                <a:latin typeface="+mn-lt"/>
              </a:defRPr>
            </a:lvl4pPr>
            <a:lvl5pPr marL="1583960">
              <a:defRPr sz="16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5A8DD4-95CC-4B11-BF29-7703F9DDEF79}"/>
              </a:ext>
            </a:extLst>
          </p:cNvPr>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4">
            <a:extLst>
              <a:ext uri="{FF2B5EF4-FFF2-40B4-BE49-F238E27FC236}">
                <a16:creationId xmlns:a16="http://schemas.microsoft.com/office/drawing/2014/main" id="{8E336132-F19A-47D7-86E7-24EF1A8E29DE}"/>
              </a:ext>
            </a:extLst>
          </p:cNvPr>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Agenda</a:t>
            </a:r>
          </a:p>
        </p:txBody>
      </p:sp>
    </p:spTree>
    <p:extLst>
      <p:ext uri="{BB962C8B-B14F-4D97-AF65-F5344CB8AC3E}">
        <p14:creationId xmlns:p14="http://schemas.microsoft.com/office/powerpoint/2010/main" val="4197199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B - 2 column with background image">
    <p:bg>
      <p:bgRef idx="1001">
        <a:schemeClr val="bg1"/>
      </p:bgRef>
    </p:bg>
    <p:spTree>
      <p:nvGrpSpPr>
        <p:cNvPr id="1" name=""/>
        <p:cNvGrpSpPr/>
        <p:nvPr/>
      </p:nvGrpSpPr>
      <p:grpSpPr>
        <a:xfrm>
          <a:off x="0" y="0"/>
          <a:ext cx="0" cy="0"/>
          <a:chOff x="0" y="0"/>
          <a:chExt cx="0" cy="0"/>
        </a:xfrm>
      </p:grpSpPr>
      <p:sp>
        <p:nvSpPr>
          <p:cNvPr id="2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5" name="Text Placeholder 4"/>
          <p:cNvSpPr>
            <a:spLocks noGrp="1"/>
          </p:cNvSpPr>
          <p:nvPr>
            <p:ph type="body" sz="quarter" idx="11"/>
          </p:nvPr>
        </p:nvSpPr>
        <p:spPr>
          <a:xfrm>
            <a:off x="394862" y="1449918"/>
            <a:ext cx="5611492"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6" name="Text Placeholder 4"/>
          <p:cNvSpPr>
            <a:spLocks noGrp="1"/>
          </p:cNvSpPr>
          <p:nvPr>
            <p:ph type="body" sz="quarter" idx="12"/>
          </p:nvPr>
        </p:nvSpPr>
        <p:spPr>
          <a:xfrm>
            <a:off x="394862" y="1700809"/>
            <a:ext cx="5611492" cy="4282303"/>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7" name="Text Placeholder 4"/>
          <p:cNvSpPr>
            <a:spLocks noGrp="1"/>
          </p:cNvSpPr>
          <p:nvPr>
            <p:ph type="body" sz="quarter" idx="16"/>
          </p:nvPr>
        </p:nvSpPr>
        <p:spPr>
          <a:xfrm>
            <a:off x="6193159" y="1450002"/>
            <a:ext cx="5611492"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8" name="Text Placeholder 4"/>
          <p:cNvSpPr>
            <a:spLocks noGrp="1"/>
          </p:cNvSpPr>
          <p:nvPr>
            <p:ph type="body" sz="quarter" idx="17"/>
          </p:nvPr>
        </p:nvSpPr>
        <p:spPr>
          <a:xfrm>
            <a:off x="6193159" y="1700810"/>
            <a:ext cx="5611492" cy="4282301"/>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20564798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A - 3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94863" y="1449918"/>
            <a:ext cx="3588904"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4"/>
          <p:cNvSpPr>
            <a:spLocks noGrp="1"/>
          </p:cNvSpPr>
          <p:nvPr>
            <p:ph type="body" sz="quarter" idx="12"/>
          </p:nvPr>
        </p:nvSpPr>
        <p:spPr>
          <a:xfrm>
            <a:off x="394863" y="1700809"/>
            <a:ext cx="3588903" cy="4282303"/>
          </a:xfrm>
          <a:prstGeom prst="rect">
            <a:avLst/>
          </a:prstGeom>
        </p:spPr>
        <p:txBody>
          <a:bodyPr lIns="0" tIns="0" rIns="0" bIns="0">
            <a:noAutofit/>
          </a:bodyPr>
          <a:lstStyle>
            <a:lvl1pPr marL="0" indent="0">
              <a:buClr>
                <a:srgbClr val="28A0D3"/>
              </a:buClr>
              <a:buSzPct val="100000"/>
              <a:buFontTx/>
              <a:buNone/>
              <a:defRPr sz="1600" b="0" i="0">
                <a:solidFill>
                  <a:srgbClr val="7C7C8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449918"/>
            <a:ext cx="3596417"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2" name="Text Placeholder 4"/>
          <p:cNvSpPr>
            <a:spLocks noGrp="1"/>
          </p:cNvSpPr>
          <p:nvPr>
            <p:ph type="body" sz="quarter" idx="17"/>
          </p:nvPr>
        </p:nvSpPr>
        <p:spPr>
          <a:xfrm>
            <a:off x="8208235" y="1700809"/>
            <a:ext cx="3596416" cy="4282303"/>
          </a:xfrm>
          <a:prstGeom prst="rect">
            <a:avLst/>
          </a:prstGeom>
        </p:spPr>
        <p:txBody>
          <a:bodyPr lIns="0" tIns="0" rIns="0" bIns="0">
            <a:noAutofit/>
          </a:bodyPr>
          <a:lstStyle>
            <a:lvl1pPr marL="0" indent="0">
              <a:buClr>
                <a:srgbClr val="28A0D3"/>
              </a:buClr>
              <a:buSzPct val="100000"/>
              <a:buFontTx/>
              <a:buNone/>
              <a:defRPr sz="1600" b="0" i="0">
                <a:solidFill>
                  <a:srgbClr val="7C7C8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4" name="Text Placeholder 4"/>
          <p:cNvSpPr>
            <a:spLocks noGrp="1"/>
          </p:cNvSpPr>
          <p:nvPr>
            <p:ph type="body" sz="quarter" idx="18"/>
          </p:nvPr>
        </p:nvSpPr>
        <p:spPr>
          <a:xfrm>
            <a:off x="4331299" y="1449918"/>
            <a:ext cx="3588904"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6" name="Text Placeholder 4"/>
          <p:cNvSpPr>
            <a:spLocks noGrp="1"/>
          </p:cNvSpPr>
          <p:nvPr>
            <p:ph type="body" sz="quarter" idx="19"/>
          </p:nvPr>
        </p:nvSpPr>
        <p:spPr>
          <a:xfrm>
            <a:off x="4331299" y="1700809"/>
            <a:ext cx="3588903" cy="4282303"/>
          </a:xfrm>
          <a:prstGeom prst="rect">
            <a:avLst/>
          </a:prstGeom>
        </p:spPr>
        <p:txBody>
          <a:bodyPr lIns="0" tIns="0" rIns="0" bIns="0">
            <a:noAutofit/>
          </a:bodyPr>
          <a:lstStyle>
            <a:lvl1pPr marL="0" indent="0">
              <a:buClr>
                <a:srgbClr val="28A0D3"/>
              </a:buClr>
              <a:buSzPct val="100000"/>
              <a:buFontTx/>
              <a:buNone/>
              <a:defRPr sz="1600" b="0" i="0">
                <a:solidFill>
                  <a:srgbClr val="7C7C8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7"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316747647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B - 3 column with Background image">
    <p:bg>
      <p:bgRef idx="1001">
        <a:schemeClr val="bg1"/>
      </p:bgRef>
    </p:bg>
    <p:spTree>
      <p:nvGrpSpPr>
        <p:cNvPr id="1" name=""/>
        <p:cNvGrpSpPr/>
        <p:nvPr/>
      </p:nvGrpSpPr>
      <p:grpSpPr>
        <a:xfrm>
          <a:off x="0" y="0"/>
          <a:ext cx="0" cy="0"/>
          <a:chOff x="0" y="0"/>
          <a:chExt cx="0" cy="0"/>
        </a:xfrm>
      </p:grpSpPr>
      <p:sp>
        <p:nvSpPr>
          <p:cNvPr id="24"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3" name="Text Placeholder 4"/>
          <p:cNvSpPr>
            <a:spLocks noGrp="1"/>
          </p:cNvSpPr>
          <p:nvPr>
            <p:ph type="body" sz="quarter" idx="11"/>
          </p:nvPr>
        </p:nvSpPr>
        <p:spPr>
          <a:xfrm>
            <a:off x="394863" y="1449918"/>
            <a:ext cx="3588904"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4"/>
          <p:cNvSpPr>
            <a:spLocks noGrp="1"/>
          </p:cNvSpPr>
          <p:nvPr>
            <p:ph type="body" sz="quarter" idx="12"/>
          </p:nvPr>
        </p:nvSpPr>
        <p:spPr>
          <a:xfrm>
            <a:off x="394863" y="1700809"/>
            <a:ext cx="3588903" cy="4282303"/>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449918"/>
            <a:ext cx="3596417"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2" name="Text Placeholder 4"/>
          <p:cNvSpPr>
            <a:spLocks noGrp="1"/>
          </p:cNvSpPr>
          <p:nvPr>
            <p:ph type="body" sz="quarter" idx="17"/>
          </p:nvPr>
        </p:nvSpPr>
        <p:spPr>
          <a:xfrm>
            <a:off x="8208235" y="1700809"/>
            <a:ext cx="3596416" cy="4282303"/>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4" name="Text Placeholder 4"/>
          <p:cNvSpPr>
            <a:spLocks noGrp="1"/>
          </p:cNvSpPr>
          <p:nvPr>
            <p:ph type="body" sz="quarter" idx="18"/>
          </p:nvPr>
        </p:nvSpPr>
        <p:spPr>
          <a:xfrm>
            <a:off x="4331299" y="1449918"/>
            <a:ext cx="3588904"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6" name="Text Placeholder 4"/>
          <p:cNvSpPr>
            <a:spLocks noGrp="1"/>
          </p:cNvSpPr>
          <p:nvPr>
            <p:ph type="body" sz="quarter" idx="19"/>
          </p:nvPr>
        </p:nvSpPr>
        <p:spPr>
          <a:xfrm>
            <a:off x="4331299" y="1700809"/>
            <a:ext cx="3588903" cy="4282303"/>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7"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328234008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A - 1 column bullet text, 1 column image">
    <p:bg>
      <p:bgRef idx="1001">
        <a:schemeClr val="bg1"/>
      </p:bgRef>
    </p:bg>
    <p:spTree>
      <p:nvGrpSpPr>
        <p:cNvPr id="1" name=""/>
        <p:cNvGrpSpPr/>
        <p:nvPr/>
      </p:nvGrpSpPr>
      <p:grpSpPr>
        <a:xfrm>
          <a:off x="0" y="0"/>
          <a:ext cx="0" cy="0"/>
          <a:chOff x="0" y="0"/>
          <a:chExt cx="0" cy="0"/>
        </a:xfrm>
      </p:grpSpPr>
      <p:sp>
        <p:nvSpPr>
          <p:cNvPr id="12" name="Picture Placeholder 7"/>
          <p:cNvSpPr>
            <a:spLocks noGrp="1"/>
          </p:cNvSpPr>
          <p:nvPr>
            <p:ph type="pic" sz="quarter" idx="10" hasCustomPrompt="1"/>
          </p:nvPr>
        </p:nvSpPr>
        <p:spPr>
          <a:xfrm>
            <a:off x="6189134" y="1124744"/>
            <a:ext cx="6093884" cy="50400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3" name="Text Placeholder 2"/>
          <p:cNvSpPr>
            <a:spLocks noGrp="1"/>
          </p:cNvSpPr>
          <p:nvPr>
            <p:ph type="body" sz="quarter" idx="16"/>
          </p:nvPr>
        </p:nvSpPr>
        <p:spPr>
          <a:xfrm>
            <a:off x="384474" y="1700808"/>
            <a:ext cx="561551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8"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25537358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4B - 1 column bullet text, full background image">
    <p:bg>
      <p:bgRef idx="1001">
        <a:schemeClr val="bg1"/>
      </p:bgRef>
    </p:bg>
    <p:spTree>
      <p:nvGrpSpPr>
        <p:cNvPr id="1" name=""/>
        <p:cNvGrpSpPr/>
        <p:nvPr/>
      </p:nvGrpSpPr>
      <p:grpSpPr>
        <a:xfrm>
          <a:off x="0" y="0"/>
          <a:ext cx="0" cy="0"/>
          <a:chOff x="0" y="0"/>
          <a:chExt cx="0" cy="0"/>
        </a:xfrm>
      </p:grpSpPr>
      <p:sp>
        <p:nvSpPr>
          <p:cNvPr id="23"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0" name="Text Placeholder 2"/>
          <p:cNvSpPr>
            <a:spLocks noGrp="1"/>
          </p:cNvSpPr>
          <p:nvPr>
            <p:ph type="body" sz="quarter" idx="16"/>
          </p:nvPr>
        </p:nvSpPr>
        <p:spPr>
          <a:xfrm>
            <a:off x="387351" y="1700808"/>
            <a:ext cx="561551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400">
                <a:solidFill>
                  <a:schemeClr val="bg1"/>
                </a:solidFill>
                <a:latin typeface="+mn-lt"/>
              </a:defRPr>
            </a:lvl4pPr>
            <a:lvl5pPr marL="1583960">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0"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8"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42845766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hyperlink" Target="https://www.21stclub.com/" TargetMode="Externa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s://www.efl.com/clubs-and-competitions/sky-bet-championship/" TargetMode="Externa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hyperlink" Target="https://www.dcfc.co.uk/" TargetMode="Externa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hyperlink" Target="https://www.efl.com/clubs-and-competitions/sky-bet-championship/" TargetMode="Externa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hyperlink" Target="https://www.dcfc.co.uk/" TargetMode="Externa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2.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hyperlink" Target="https://www.21stclub.com/" TargetMode="Externa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hlinkClick r:id="rId24"/>
            <a:extLst>
              <a:ext uri="{FF2B5EF4-FFF2-40B4-BE49-F238E27FC236}">
                <a16:creationId xmlns:a16="http://schemas.microsoft.com/office/drawing/2014/main" id="{D69796C4-C9D0-B34A-9BDE-00524CD13FCE}"/>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1321143" y="136377"/>
            <a:ext cx="633428" cy="786324"/>
          </a:xfrm>
          <a:prstGeom prst="rect">
            <a:avLst/>
          </a:prstGeom>
        </p:spPr>
      </p:pic>
      <p:cxnSp>
        <p:nvCxnSpPr>
          <p:cNvPr id="15" name="Straight Connector 14"/>
          <p:cNvCxnSpPr/>
          <p:nvPr/>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pic>
        <p:nvPicPr>
          <p:cNvPr id="1028" name="Picture 4" descr="21st Club Limited – The club that keeps you AHEAD OF THE GAME">
            <a:hlinkClick r:id="rId26"/>
            <a:extLst>
              <a:ext uri="{FF2B5EF4-FFF2-40B4-BE49-F238E27FC236}">
                <a16:creationId xmlns:a16="http://schemas.microsoft.com/office/drawing/2014/main" id="{11A2EFBA-D982-4A44-88E2-E5B790B9DC99}"/>
              </a:ext>
            </a:extLst>
          </p:cNvPr>
          <p:cNvPicPr>
            <a:picLocks noChangeAspect="1" noChangeArrowheads="1"/>
          </p:cNvPicPr>
          <p:nvPr userDrawn="1"/>
        </p:nvPicPr>
        <p:blipFill rotWithShape="1">
          <a:blip r:embed="rId27">
            <a:extLst>
              <a:ext uri="{28A0092B-C50C-407E-A947-70E740481C1C}">
                <a14:useLocalDpi xmlns:a14="http://schemas.microsoft.com/office/drawing/2010/main" val="0"/>
              </a:ext>
            </a:extLst>
          </a:blip>
          <a:srcRect l="8445" t="5342" r="6746" b="6587"/>
          <a:stretch/>
        </p:blipFill>
        <p:spPr bwMode="auto">
          <a:xfrm>
            <a:off x="8843018" y="148818"/>
            <a:ext cx="759040" cy="7882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28"/>
            <a:extLst>
              <a:ext uri="{FF2B5EF4-FFF2-40B4-BE49-F238E27FC236}">
                <a16:creationId xmlns:a16="http://schemas.microsoft.com/office/drawing/2014/main" id="{19D667E5-7413-7741-8BB4-1A831C055689}"/>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9875520" y="136376"/>
            <a:ext cx="1172161" cy="786325"/>
          </a:xfrm>
          <a:prstGeom prst="rect">
            <a:avLst/>
          </a:prstGeom>
        </p:spPr>
      </p:pic>
    </p:spTree>
    <p:extLst>
      <p:ext uri="{BB962C8B-B14F-4D97-AF65-F5344CB8AC3E}">
        <p14:creationId xmlns:p14="http://schemas.microsoft.com/office/powerpoint/2010/main" val="3842815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30" r:id="rId21"/>
    <p:sldLayoutId id="2147483732" r:id="rId22"/>
  </p:sldLayoutIdLst>
  <p:hf hdr="0" ftr="0" dt="0"/>
  <p:txStyles>
    <p:titleStyle>
      <a:lvl1pPr algn="ctr" defTabSz="609585" rtl="0" eaLnBrk="1" latinLnBrk="0" hangingPunct="1">
        <a:spcBef>
          <a:spcPct val="0"/>
        </a:spcBef>
        <a:buNone/>
        <a:defRPr sz="5867" b="1" i="0" kern="1200">
          <a:solidFill>
            <a:srgbClr val="28A0D3"/>
          </a:solidFill>
          <a:latin typeface="Helvetica Neue"/>
          <a:ea typeface="+mj-ea"/>
          <a:cs typeface="Helvetica Neue"/>
        </a:defRPr>
      </a:lvl1pPr>
    </p:titleStyle>
    <p:bodyStyle>
      <a:lvl1pPr marL="457189" indent="-457189" algn="l" defTabSz="609585" rtl="0" eaLnBrk="1" latinLnBrk="0" hangingPunct="1">
        <a:spcBef>
          <a:spcPct val="20000"/>
        </a:spcBef>
        <a:buFont typeface="Arial"/>
        <a:buChar char="•"/>
        <a:defRPr sz="4267" b="0" i="0" kern="1200">
          <a:solidFill>
            <a:srgbClr val="7C7C81"/>
          </a:solidFill>
          <a:latin typeface="Helvetica Neue Light"/>
          <a:ea typeface="+mn-ea"/>
          <a:cs typeface="Helvetica Neue Light"/>
        </a:defRPr>
      </a:lvl1pPr>
      <a:lvl2pPr marL="990575" indent="-380990" algn="l" defTabSz="609585" rtl="0" eaLnBrk="1" latinLnBrk="0" hangingPunct="1">
        <a:spcBef>
          <a:spcPct val="20000"/>
        </a:spcBef>
        <a:buFont typeface="Arial"/>
        <a:buChar char="–"/>
        <a:defRPr sz="3733" b="0" i="0" kern="1200">
          <a:solidFill>
            <a:srgbClr val="7C7C81"/>
          </a:solidFill>
          <a:latin typeface="Helvetica Neue Light"/>
          <a:ea typeface="+mn-ea"/>
          <a:cs typeface="Helvetica Neue Light"/>
        </a:defRPr>
      </a:lvl2pPr>
      <a:lvl3pPr marL="1523962" indent="-304792" algn="l" defTabSz="609585" rtl="0" eaLnBrk="1" latinLnBrk="0" hangingPunct="1">
        <a:spcBef>
          <a:spcPct val="20000"/>
        </a:spcBef>
        <a:buFont typeface="Arial"/>
        <a:buChar char="•"/>
        <a:defRPr sz="3200" b="0" i="0" kern="1200">
          <a:solidFill>
            <a:srgbClr val="7C7C81"/>
          </a:solidFill>
          <a:latin typeface="Helvetica Neue Light"/>
          <a:ea typeface="+mn-ea"/>
          <a:cs typeface="Helvetica Neue Light"/>
        </a:defRPr>
      </a:lvl3pPr>
      <a:lvl4pPr marL="2133547"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4pPr>
      <a:lvl5pPr marL="2743131"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5" name="Straight Connector 14"/>
          <p:cNvCxnSpPr/>
          <p:nvPr/>
        </p:nvCxnSpPr>
        <p:spPr>
          <a:xfrm>
            <a:off x="0" y="6163200"/>
            <a:ext cx="12192000"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1104000"/>
            <a:ext cx="12192000" cy="0"/>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2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pic>
        <p:nvPicPr>
          <p:cNvPr id="8" name="Picture 7">
            <a:hlinkClick r:id="rId21"/>
            <a:extLst>
              <a:ext uri="{FF2B5EF4-FFF2-40B4-BE49-F238E27FC236}">
                <a16:creationId xmlns:a16="http://schemas.microsoft.com/office/drawing/2014/main" id="{F3E77F52-CE61-174E-BA37-160483B5E21C}"/>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1321143" y="136377"/>
            <a:ext cx="633428" cy="786324"/>
          </a:xfrm>
          <a:prstGeom prst="rect">
            <a:avLst/>
          </a:prstGeom>
        </p:spPr>
      </p:pic>
      <p:pic>
        <p:nvPicPr>
          <p:cNvPr id="9" name="Picture 4" descr="21st Club Limited – The club that keeps you AHEAD OF THE GAME">
            <a:hlinkClick r:id="rId23"/>
            <a:extLst>
              <a:ext uri="{FF2B5EF4-FFF2-40B4-BE49-F238E27FC236}">
                <a16:creationId xmlns:a16="http://schemas.microsoft.com/office/drawing/2014/main" id="{6814671A-5E7F-E041-ADDB-5156472F897C}"/>
              </a:ext>
            </a:extLst>
          </p:cNvPr>
          <p:cNvPicPr>
            <a:picLocks noChangeAspect="1" noChangeArrowheads="1"/>
          </p:cNvPicPr>
          <p:nvPr userDrawn="1"/>
        </p:nvPicPr>
        <p:blipFill rotWithShape="1">
          <a:blip r:embed="rId24">
            <a:extLst>
              <a:ext uri="{28A0092B-C50C-407E-A947-70E740481C1C}">
                <a14:useLocalDpi xmlns:a14="http://schemas.microsoft.com/office/drawing/2010/main" val="0"/>
              </a:ext>
            </a:extLst>
          </a:blip>
          <a:srcRect l="8445" t="5342" r="6746" b="6587"/>
          <a:stretch/>
        </p:blipFill>
        <p:spPr bwMode="auto">
          <a:xfrm>
            <a:off x="8843018" y="148818"/>
            <a:ext cx="759040" cy="7882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25"/>
            <a:extLst>
              <a:ext uri="{FF2B5EF4-FFF2-40B4-BE49-F238E27FC236}">
                <a16:creationId xmlns:a16="http://schemas.microsoft.com/office/drawing/2014/main" id="{96806B23-8FF2-464D-BA0E-59CAD271D99F}"/>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9875520" y="136376"/>
            <a:ext cx="1172161" cy="786325"/>
          </a:xfrm>
          <a:prstGeom prst="rect">
            <a:avLst/>
          </a:prstGeom>
        </p:spPr>
      </p:pic>
    </p:spTree>
    <p:extLst>
      <p:ext uri="{BB962C8B-B14F-4D97-AF65-F5344CB8AC3E}">
        <p14:creationId xmlns:p14="http://schemas.microsoft.com/office/powerpoint/2010/main" val="3949056144"/>
      </p:ext>
    </p:extLst>
  </p:cSld>
  <p:clrMap bg1="lt1" tx1="dk1" bg2="lt2" tx2="dk2" accent1="accent1" accent2="accent2" accent3="accent3" accent4="accent4" accent5="accent5" accent6="accent6" hlink="hlink" folHlink="folHlink"/>
  <p:sldLayoutIdLst>
    <p:sldLayoutId id="2147483705" r:id="rId1"/>
    <p:sldLayoutId id="2147483708"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Lst>
  <p:hf hdr="0" ftr="0" dt="0"/>
  <p:txStyles>
    <p:titleStyle>
      <a:lvl1pPr algn="ctr" defTabSz="609585" rtl="0" eaLnBrk="1" latinLnBrk="0" hangingPunct="1">
        <a:spcBef>
          <a:spcPct val="0"/>
        </a:spcBef>
        <a:buNone/>
        <a:defRPr sz="5867" b="1" i="0" kern="1200">
          <a:solidFill>
            <a:srgbClr val="28A0D3"/>
          </a:solidFill>
          <a:latin typeface="Helvetica Neue"/>
          <a:ea typeface="+mj-ea"/>
          <a:cs typeface="Helvetica Neue"/>
        </a:defRPr>
      </a:lvl1pPr>
    </p:titleStyle>
    <p:bodyStyle>
      <a:lvl1pPr marL="457189" indent="-457189" algn="l" defTabSz="609585" rtl="0" eaLnBrk="1" latinLnBrk="0" hangingPunct="1">
        <a:spcBef>
          <a:spcPct val="20000"/>
        </a:spcBef>
        <a:buFont typeface="Arial"/>
        <a:buChar char="•"/>
        <a:defRPr sz="4267" b="0" i="0" kern="1200">
          <a:solidFill>
            <a:srgbClr val="7C7C81"/>
          </a:solidFill>
          <a:latin typeface="Helvetica Neue Light"/>
          <a:ea typeface="+mn-ea"/>
          <a:cs typeface="Helvetica Neue Light"/>
        </a:defRPr>
      </a:lvl1pPr>
      <a:lvl2pPr marL="990575" indent="-380990" algn="l" defTabSz="609585" rtl="0" eaLnBrk="1" latinLnBrk="0" hangingPunct="1">
        <a:spcBef>
          <a:spcPct val="20000"/>
        </a:spcBef>
        <a:buFont typeface="Arial"/>
        <a:buChar char="–"/>
        <a:defRPr sz="3733" b="0" i="0" kern="1200">
          <a:solidFill>
            <a:srgbClr val="7C7C81"/>
          </a:solidFill>
          <a:latin typeface="Helvetica Neue Light"/>
          <a:ea typeface="+mn-ea"/>
          <a:cs typeface="Helvetica Neue Light"/>
        </a:defRPr>
      </a:lvl2pPr>
      <a:lvl3pPr marL="1523962" indent="-304792" algn="l" defTabSz="609585" rtl="0" eaLnBrk="1" latinLnBrk="0" hangingPunct="1">
        <a:spcBef>
          <a:spcPct val="20000"/>
        </a:spcBef>
        <a:buFont typeface="Arial"/>
        <a:buChar char="•"/>
        <a:defRPr sz="3200" b="0" i="0" kern="1200">
          <a:solidFill>
            <a:srgbClr val="7C7C81"/>
          </a:solidFill>
          <a:latin typeface="Helvetica Neue Light"/>
          <a:ea typeface="+mn-ea"/>
          <a:cs typeface="Helvetica Neue Light"/>
        </a:defRPr>
      </a:lvl3pPr>
      <a:lvl4pPr marL="2133547"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4pPr>
      <a:lvl5pPr marL="2743131"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hyperlink" Target="https://fbref.com/en/" TargetMode="Externa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6.png"/><Relationship Id="rId5" Type="http://schemas.openxmlformats.org/officeDocument/2006/relationships/hyperlink" Target="https://www.transfermarkt.co.uk/" TargetMode="External"/><Relationship Id="rId4" Type="http://schemas.openxmlformats.org/officeDocument/2006/relationships/hyperlink" Target="https://statsbomb.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hyperlink" Target="https://fbref.com/en/"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s://fbref.com/en/"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10.png"/><Relationship Id="rId4" Type="http://schemas.openxmlformats.org/officeDocument/2006/relationships/hyperlink" Target="https://www.transfermarkt.co.u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s://fbref.com/en/"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6.png"/><Relationship Id="rId5" Type="http://schemas.openxmlformats.org/officeDocument/2006/relationships/hyperlink" Target="https://www.transfermarkt.co.uk/" TargetMode="External"/><Relationship Id="rId4" Type="http://schemas.openxmlformats.org/officeDocument/2006/relationships/hyperlink" Target="https://statsbomb.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hyperlink" Target="https://www.transfermarkt.co.uk/" TargetMode="External"/><Relationship Id="rId5" Type="http://schemas.openxmlformats.org/officeDocument/2006/relationships/hyperlink" Target="https://statsbomb.com/" TargetMode="External"/><Relationship Id="rId4" Type="http://schemas.openxmlformats.org/officeDocument/2006/relationships/hyperlink" Target="https://fbref.com/e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hyperlink" Target="https://www.transfermarkt.co.uk/" TargetMode="External"/><Relationship Id="rId5" Type="http://schemas.openxmlformats.org/officeDocument/2006/relationships/hyperlink" Target="https://statsbomb.com/" TargetMode="External"/><Relationship Id="rId4" Type="http://schemas.openxmlformats.org/officeDocument/2006/relationships/hyperlink" Target="https://fbref.com/e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hyperlink" Target="https://statsbomb.com/tag/radars/"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hyperlink" Target="mailto:edd.j.webster@gmail.com" TargetMode="External"/><Relationship Id="rId3" Type="http://schemas.openxmlformats.org/officeDocument/2006/relationships/hyperlink" Target="https://github.com/eddwebster" TargetMode="External"/><Relationship Id="rId7" Type="http://schemas.openxmlformats.org/officeDocument/2006/relationships/hyperlink" Target="https://twitter.com/eddwebster" TargetMode="External"/><Relationship Id="rId2" Type="http://schemas.openxmlformats.org/officeDocument/2006/relationships/hyperlink" Target="https://public.tableau.com/profile/edd.webster#!/" TargetMode="External"/><Relationship Id="rId1" Type="http://schemas.openxmlformats.org/officeDocument/2006/relationships/slideLayout" Target="../slideLayouts/slideLayout24.xml"/><Relationship Id="rId6" Type="http://schemas.openxmlformats.org/officeDocument/2006/relationships/hyperlink" Target="https://www.linkedin.com/in/eddwebster/" TargetMode="External"/><Relationship Id="rId5" Type="http://schemas.openxmlformats.org/officeDocument/2006/relationships/hyperlink" Target="https://www.eddwebster.com/" TargetMode="External"/><Relationship Id="rId4" Type="http://schemas.openxmlformats.org/officeDocument/2006/relationships/hyperlink" Target="https://github.com/eddwebster/football_analytics" TargetMode="External"/><Relationship Id="rId9" Type="http://schemas.openxmlformats.org/officeDocument/2006/relationships/image" Target="../media/image21.jpg"/></Relationships>
</file>

<file path=ppt/slides/_rels/slide39.xml.rels><?xml version="1.0" encoding="UTF-8" standalone="yes"?>
<Relationships xmlns="http://schemas.openxmlformats.org/package/2006/relationships"><Relationship Id="rId8" Type="http://schemas.openxmlformats.org/officeDocument/2006/relationships/hyperlink" Target="https://pandas.pydata.org/" TargetMode="External"/><Relationship Id="rId3" Type="http://schemas.openxmlformats.org/officeDocument/2006/relationships/hyperlink" Target="https://fbref.com/en/" TargetMode="External"/><Relationship Id="rId7" Type="http://schemas.openxmlformats.org/officeDocument/2006/relationships/hyperlink" Target="https://www.nature.com/articles/s41597-019-0247-7" TargetMode="External"/><Relationship Id="rId2" Type="http://schemas.openxmlformats.org/officeDocument/2006/relationships/hyperlink" Target="https://www.transfermarkt.co.uk/tom-lawrence/profil/spieler/229970" TargetMode="External"/><Relationship Id="rId1" Type="http://schemas.openxmlformats.org/officeDocument/2006/relationships/slideLayout" Target="../slideLayouts/slideLayout24.xml"/><Relationship Id="rId6" Type="http://schemas.openxmlformats.org/officeDocument/2006/relationships/hyperlink" Target="https://figshare.com/collections/Soccer_match_event_dataset/4415000/2" TargetMode="External"/><Relationship Id="rId11" Type="http://schemas.openxmlformats.org/officeDocument/2006/relationships/hyperlink" Target="https://recordlinkage.readthedocs.io/en/latest/" TargetMode="External"/><Relationship Id="rId5" Type="http://schemas.openxmlformats.org/officeDocument/2006/relationships/hyperlink" Target="https://understat.com/" TargetMode="External"/><Relationship Id="rId10" Type="http://schemas.openxmlformats.org/officeDocument/2006/relationships/hyperlink" Target="https://www.crummy.com/software/BeautifulSoup/bs4/doc/" TargetMode="External"/><Relationship Id="rId4" Type="http://schemas.openxmlformats.org/officeDocument/2006/relationships/hyperlink" Target="https://www.transfermarkt.co.uk/" TargetMode="External"/><Relationship Id="rId9" Type="http://schemas.openxmlformats.org/officeDocument/2006/relationships/hyperlink" Target="https://matplotlib.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ddwebster/"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1794903" y="2871362"/>
            <a:ext cx="8602191" cy="1115276"/>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solidFill>
                  <a:schemeClr val="tx1"/>
                </a:solidFill>
                <a:latin typeface="Arial"/>
              </a:rPr>
              <a:t>Data Analysis for Derby County F.C. </a:t>
            </a:r>
          </a:p>
          <a:p>
            <a:pPr defTabSz="1219170">
              <a:lnSpc>
                <a:spcPts val="4000"/>
              </a:lnSpc>
            </a:pPr>
            <a:r>
              <a:rPr lang="en-GB" sz="2500" dirty="0">
                <a:solidFill>
                  <a:schemeClr val="tx1">
                    <a:lumMod val="75000"/>
                    <a:lumOff val="25000"/>
                  </a:schemeClr>
                </a:solidFill>
                <a:latin typeface="Arial"/>
              </a:rPr>
              <a:t>Edward Webster</a:t>
            </a:r>
          </a:p>
        </p:txBody>
      </p:sp>
      <p:sp>
        <p:nvSpPr>
          <p:cNvPr id="3" name="Title 13"/>
          <p:cNvSpPr txBox="1">
            <a:spLocks/>
          </p:cNvSpPr>
          <p:nvPr/>
        </p:nvSpPr>
        <p:spPr>
          <a:xfrm>
            <a:off x="4295800" y="4182764"/>
            <a:ext cx="3600400" cy="576064"/>
          </a:xfrm>
          <a:prstGeom prst="rect">
            <a:avLst/>
          </a:prstGeom>
        </p:spPr>
        <p:txBody>
          <a:bodyPr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en-GB" sz="1867" dirty="0">
                <a:solidFill>
                  <a:srgbClr val="7F7F7F"/>
                </a:solidFill>
                <a:latin typeface="Arial"/>
              </a:rPr>
              <a:t> September 2020</a:t>
            </a:r>
            <a:endParaRPr lang="en-US" sz="1867" dirty="0">
              <a:solidFill>
                <a:srgbClr val="7F7F7F"/>
              </a:solidFill>
              <a:latin typeface="Arial"/>
            </a:endParaRPr>
          </a:p>
        </p:txBody>
      </p:sp>
      <p:cxnSp>
        <p:nvCxnSpPr>
          <p:cNvPr id="4" name="Straight Connector 3"/>
          <p:cNvCxnSpPr/>
          <p:nvPr/>
        </p:nvCxnSpPr>
        <p:spPr>
          <a:xfrm>
            <a:off x="4420566" y="4214262"/>
            <a:ext cx="3350867" cy="0"/>
          </a:xfrm>
          <a:prstGeom prst="line">
            <a:avLst/>
          </a:prstGeom>
          <a:ln w="9525">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520328" y="2365625"/>
            <a:ext cx="5151344" cy="0"/>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4"/>
          </p:nvPr>
        </p:nvSpPr>
        <p:spPr/>
        <p:txBody>
          <a:bodyPr/>
          <a:lstStyle/>
          <a:p>
            <a:pPr defTabSz="609585"/>
            <a:fld id="{2FB96976-799D-CE43-8922-EB3C171DB3D8}" type="slidenum">
              <a:rPr lang="en-US">
                <a:latin typeface="Arial"/>
              </a:rPr>
              <a:pPr defTabSz="609585"/>
              <a:t>1</a:t>
            </a:fld>
            <a:endParaRPr lang="en-US">
              <a:latin typeface="Arial"/>
            </a:endParaRPr>
          </a:p>
        </p:txBody>
      </p:sp>
    </p:spTree>
    <p:extLst>
      <p:ext uri="{BB962C8B-B14F-4D97-AF65-F5344CB8AC3E}">
        <p14:creationId xmlns:p14="http://schemas.microsoft.com/office/powerpoint/2010/main" val="2364896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6313714" y="1281279"/>
            <a:ext cx="5490935" cy="4726231"/>
          </a:xfrm>
        </p:spPr>
        <p:txBody>
          <a:bodyPr lIns="0" tIns="0" rIns="0" bIns="0" anchor="t">
            <a:noAutofit/>
          </a:bodyPr>
          <a:lstStyle/>
          <a:p>
            <a:r>
              <a:rPr lang="en-GB" sz="1050" dirty="0">
                <a:solidFill>
                  <a:schemeClr val="tx1">
                    <a:lumMod val="85000"/>
                    <a:lumOff val="15000"/>
                  </a:schemeClr>
                </a:solidFill>
              </a:rPr>
              <a:t>Simple bar chart that splits players into their positions – goalkeeper, defender, midfielder, and forward.</a:t>
            </a:r>
          </a:p>
          <a:p>
            <a:endParaRPr lang="en-GB" sz="1050" dirty="0">
              <a:solidFill>
                <a:schemeClr val="tx1">
                  <a:lumMod val="85000"/>
                  <a:lumOff val="15000"/>
                </a:schemeClr>
              </a:solidFill>
            </a:endParaRPr>
          </a:p>
          <a:p>
            <a:r>
              <a:rPr lang="en-GB" sz="1050" dirty="0">
                <a:solidFill>
                  <a:schemeClr val="tx1">
                    <a:lumMod val="85000"/>
                    <a:lumOff val="15000"/>
                  </a:schemeClr>
                </a:solidFill>
              </a:rPr>
              <a:t>The bars show for each player the minutes played, no. appearances, no. starts, and the estimated transfer value.</a:t>
            </a:r>
          </a:p>
          <a:p>
            <a:endParaRPr lang="en-GB" sz="1050" dirty="0">
              <a:solidFill>
                <a:schemeClr val="tx1">
                  <a:lumMod val="85000"/>
                  <a:lumOff val="15000"/>
                </a:schemeClr>
              </a:solidFill>
            </a:endParaRPr>
          </a:p>
          <a:p>
            <a:r>
              <a:rPr lang="en-GB" sz="1050" dirty="0">
                <a:solidFill>
                  <a:schemeClr val="tx1">
                    <a:lumMod val="85000"/>
                    <a:lumOff val="15000"/>
                  </a:schemeClr>
                </a:solidFill>
              </a:rPr>
              <a:t>In this example, we can see the players that had the most minutes on the pitch for Liverpool during their title-winning season.</a:t>
            </a:r>
          </a:p>
          <a:p>
            <a:endParaRPr lang="en-GB" sz="1050" dirty="0">
              <a:solidFill>
                <a:schemeClr val="tx1">
                  <a:lumMod val="85000"/>
                  <a:lumOff val="15000"/>
                </a:schemeClr>
              </a:solidFill>
            </a:endParaRPr>
          </a:p>
          <a:p>
            <a:r>
              <a:rPr lang="en-GB" sz="1050" dirty="0">
                <a:solidFill>
                  <a:schemeClr val="tx1">
                    <a:lumMod val="85000"/>
                    <a:lumOff val="15000"/>
                  </a:schemeClr>
                </a:solidFill>
              </a:rPr>
              <a:t>Dataset is created by fuzzy matching two independent datasets - player performance data from </a:t>
            </a:r>
            <a:r>
              <a:rPr lang="en-GB" sz="1050" dirty="0">
                <a:solidFill>
                  <a:schemeClr val="tx1">
                    <a:lumMod val="85000"/>
                    <a:lumOff val="15000"/>
                  </a:schemeClr>
                </a:solidFill>
                <a:hlinkClick r:id="rId3">
                  <a:extLst>
                    <a:ext uri="{A12FA001-AC4F-418D-AE19-62706E023703}">
                      <ahyp:hlinkClr xmlns:ahyp="http://schemas.microsoft.com/office/drawing/2018/hyperlinkcolor" val="tx"/>
                    </a:ext>
                  </a:extLst>
                </a:hlinkClick>
              </a:rPr>
              <a:t>FBref</a:t>
            </a:r>
            <a:r>
              <a:rPr lang="en-GB" sz="1050" dirty="0">
                <a:solidFill>
                  <a:schemeClr val="tx1">
                    <a:lumMod val="85000"/>
                    <a:lumOff val="15000"/>
                  </a:schemeClr>
                </a:solidFill>
              </a:rPr>
              <a:t>, provided by </a:t>
            </a:r>
            <a:r>
              <a:rPr lang="en-GB" sz="1050" dirty="0">
                <a:solidFill>
                  <a:schemeClr val="tx1">
                    <a:lumMod val="85000"/>
                    <a:lumOff val="15000"/>
                  </a:schemeClr>
                </a:solidFill>
                <a:hlinkClick r:id="rId4">
                  <a:extLst>
                    <a:ext uri="{A12FA001-AC4F-418D-AE19-62706E023703}">
                      <ahyp:hlinkClr xmlns:ahyp="http://schemas.microsoft.com/office/drawing/2018/hyperlinkcolor" val="tx"/>
                    </a:ext>
                  </a:extLst>
                </a:hlinkClick>
              </a:rPr>
              <a:t>Statsbomb</a:t>
            </a:r>
            <a:r>
              <a:rPr lang="en-GB" sz="1050" dirty="0">
                <a:solidFill>
                  <a:schemeClr val="tx1">
                    <a:lumMod val="85000"/>
                    <a:lumOff val="15000"/>
                  </a:schemeClr>
                </a:solidFill>
              </a:rPr>
              <a:t>, and player valuation data from </a:t>
            </a:r>
            <a:r>
              <a:rPr lang="en-GB" sz="1050" dirty="0">
                <a:solidFill>
                  <a:schemeClr val="tx1">
                    <a:lumMod val="85000"/>
                    <a:lumOff val="15000"/>
                  </a:schemeClr>
                </a:solidFill>
                <a:hlinkClick r:id="rId5">
                  <a:extLst>
                    <a:ext uri="{A12FA001-AC4F-418D-AE19-62706E023703}">
                      <ahyp:hlinkClr xmlns:ahyp="http://schemas.microsoft.com/office/drawing/2018/hyperlinkcolor" val="tx"/>
                    </a:ext>
                  </a:extLst>
                </a:hlinkClick>
              </a:rPr>
              <a:t>TransferMarkt</a:t>
            </a:r>
            <a:r>
              <a:rPr lang="en-GB" sz="1050" dirty="0">
                <a:solidFill>
                  <a:schemeClr val="tx1">
                    <a:lumMod val="85000"/>
                    <a:lumOff val="15000"/>
                  </a:schemeClr>
                </a:solidFill>
              </a:rPr>
              <a:t>, </a:t>
            </a:r>
          </a:p>
          <a:p>
            <a:endParaRPr lang="en-GB" sz="1050" dirty="0">
              <a:solidFill>
                <a:schemeClr val="tx1">
                  <a:lumMod val="85000"/>
                  <a:lumOff val="15000"/>
                </a:schemeClr>
              </a:solidFill>
            </a:endParaRPr>
          </a:p>
          <a:p>
            <a:r>
              <a:rPr lang="en-GB" sz="1050" dirty="0">
                <a:solidFill>
                  <a:schemeClr val="tx1">
                    <a:lumMod val="85000"/>
                    <a:lumOff val="15000"/>
                  </a:schemeClr>
                </a:solidFill>
              </a:rPr>
              <a:t>Dataset covers all players in the Big 5 European leagues for the 17/18-20/21 seasons.</a:t>
            </a:r>
          </a:p>
          <a:p>
            <a:endParaRPr lang="en-GB" sz="1050" dirty="0">
              <a:solidFill>
                <a:schemeClr val="tx1">
                  <a:lumMod val="85000"/>
                  <a:lumOff val="15000"/>
                </a:schemeClr>
              </a:solidFill>
            </a:endParaRPr>
          </a:p>
          <a:p>
            <a:r>
              <a:rPr lang="en-GB" sz="1050" dirty="0">
                <a:solidFill>
                  <a:schemeClr val="tx1">
                    <a:lumMod val="85000"/>
                    <a:lumOff val="15000"/>
                  </a:schemeClr>
                </a:solidFill>
              </a:rPr>
              <a:t>Data can be filtered for league, season, club, player nationality, a player’s estimated market value, age, or number of games played by the player.</a:t>
            </a:r>
          </a:p>
          <a:p>
            <a:endParaRPr lang="en-GB" sz="1050" dirty="0">
              <a:solidFill>
                <a:schemeClr val="tx1">
                  <a:lumMod val="85000"/>
                  <a:lumOff val="15000"/>
                </a:schemeClr>
              </a:solidFill>
            </a:endParaRPr>
          </a:p>
          <a:p>
            <a:r>
              <a:rPr lang="en-GB" sz="1050" dirty="0">
                <a:solidFill>
                  <a:schemeClr val="tx1">
                    <a:lumMod val="85000"/>
                    <a:lumOff val="15000"/>
                  </a:schemeClr>
                </a:solidFill>
              </a:rPr>
              <a:t>This is a nice and simple dashboard that can provide a lot of key player information to the analysts and coaches in seconds, all in one location.</a:t>
            </a:r>
          </a:p>
          <a:p>
            <a:endParaRPr lang="en-GB" sz="1050" dirty="0">
              <a:solidFill>
                <a:schemeClr val="tx1">
                  <a:lumMod val="85000"/>
                  <a:lumOff val="15000"/>
                </a:schemeClr>
              </a:solidFill>
            </a:endParaRPr>
          </a:p>
          <a:p>
            <a:r>
              <a:rPr lang="en-GB" sz="1050" dirty="0">
                <a:solidFill>
                  <a:schemeClr val="tx1">
                    <a:lumMod val="85000"/>
                    <a:lumOff val="15000"/>
                  </a:schemeClr>
                </a:solidFill>
              </a:rPr>
              <a:t>Ideas of data that would be good to potentially include:</a:t>
            </a:r>
          </a:p>
          <a:p>
            <a:pPr lvl="1"/>
            <a:r>
              <a:rPr lang="en-GB" sz="1050" dirty="0">
                <a:solidFill>
                  <a:schemeClr val="tx1">
                    <a:lumMod val="85000"/>
                    <a:lumOff val="15000"/>
                  </a:schemeClr>
                </a:solidFill>
              </a:rPr>
              <a:t>No. substitute appearances (on and off)</a:t>
            </a:r>
          </a:p>
          <a:p>
            <a:pPr lvl="1"/>
            <a:r>
              <a:rPr lang="en-GB" sz="1050" dirty="0">
                <a:solidFill>
                  <a:schemeClr val="tx1">
                    <a:lumMod val="85000"/>
                    <a:lumOff val="15000"/>
                  </a:schemeClr>
                </a:solidFill>
              </a:rPr>
              <a:t>Player height</a:t>
            </a:r>
          </a:p>
          <a:p>
            <a:pPr lvl="1"/>
            <a:r>
              <a:rPr lang="en-GB" sz="1050" dirty="0">
                <a:solidFill>
                  <a:schemeClr val="tx1">
                    <a:lumMod val="85000"/>
                    <a:lumOff val="15000"/>
                  </a:schemeClr>
                </a:solidFill>
              </a:rPr>
              <a:t>Dominant foot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Simple bar charts the deliver key player information quickly and concisely</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Tool 1: Player Demographics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a:t>
            </a:r>
            <a:r>
              <a:rPr lang="en-GB" sz="900" dirty="0" err="1">
                <a:solidFill>
                  <a:schemeClr val="tx1">
                    <a:lumMod val="65000"/>
                    <a:lumOff val="35000"/>
                  </a:schemeClr>
                </a:solidFill>
              </a:rPr>
              <a:t>FBref</a:t>
            </a:r>
            <a:r>
              <a:rPr lang="en-GB" sz="900" dirty="0">
                <a:solidFill>
                  <a:schemeClr val="tx1">
                    <a:lumMod val="65000"/>
                    <a:lumOff val="35000"/>
                  </a:schemeClr>
                </a:solidFill>
              </a:rPr>
              <a:t> and estimated market value data provided by </a:t>
            </a:r>
            <a:r>
              <a:rPr lang="en-GB" sz="900" dirty="0" err="1">
                <a:solidFill>
                  <a:schemeClr val="tx1">
                    <a:lumMod val="65000"/>
                    <a:lumOff val="35000"/>
                  </a:schemeClr>
                </a:solidFill>
              </a:rPr>
              <a:t>TransferMarkt</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A7846F16-E2D4-2B47-99DA-EB9EC1514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64" y="1242999"/>
            <a:ext cx="5701136" cy="4682280"/>
          </a:xfrm>
          <a:prstGeom prst="rect">
            <a:avLst/>
          </a:prstGeom>
        </p:spPr>
      </p:pic>
    </p:spTree>
    <p:extLst>
      <p:ext uri="{BB962C8B-B14F-4D97-AF65-F5344CB8AC3E}">
        <p14:creationId xmlns:p14="http://schemas.microsoft.com/office/powerpoint/2010/main" val="3111176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689600" y="1281279"/>
            <a:ext cx="6273801" cy="4643999"/>
          </a:xfrm>
        </p:spPr>
        <p:txBody>
          <a:bodyPr lIns="0" tIns="0" rIns="0" bIns="0" anchor="t">
            <a:noAutofit/>
          </a:bodyPr>
          <a:lstStyle/>
          <a:p>
            <a:r>
              <a:rPr lang="en-GB" sz="1200" dirty="0">
                <a:solidFill>
                  <a:schemeClr val="tx1">
                    <a:lumMod val="85000"/>
                    <a:lumOff val="15000"/>
                  </a:schemeClr>
                </a:solidFill>
              </a:rPr>
              <a:t>A dashboard of simple bar charts that show the key metrics of teams.</a:t>
            </a:r>
          </a:p>
          <a:p>
            <a:endParaRPr lang="en-GB" sz="1200" dirty="0">
              <a:solidFill>
                <a:schemeClr val="tx1">
                  <a:lumMod val="85000"/>
                  <a:lumOff val="15000"/>
                </a:schemeClr>
              </a:solidFill>
            </a:endParaRPr>
          </a:p>
          <a:p>
            <a:r>
              <a:rPr lang="en-GB" sz="1200" dirty="0">
                <a:solidFill>
                  <a:schemeClr val="tx1">
                    <a:lumMod val="85000"/>
                    <a:lumOff val="15000"/>
                  </a:schemeClr>
                </a:solidFill>
              </a:rPr>
              <a:t>The metrics have been split across two dashboards – attack and defensive metrics.</a:t>
            </a:r>
          </a:p>
          <a:p>
            <a:endParaRPr lang="en-GB" sz="1200" dirty="0">
              <a:solidFill>
                <a:schemeClr val="tx1">
                  <a:lumMod val="85000"/>
                  <a:lumOff val="15000"/>
                </a:schemeClr>
              </a:solidFill>
            </a:endParaRPr>
          </a:p>
          <a:p>
            <a:r>
              <a:rPr lang="en-GB" sz="1200" dirty="0">
                <a:solidFill>
                  <a:schemeClr val="tx1">
                    <a:lumMod val="85000"/>
                    <a:lumOff val="15000"/>
                  </a:schemeClr>
                </a:solidFill>
              </a:rPr>
              <a:t>Dashboards can be filtered by:</a:t>
            </a:r>
          </a:p>
          <a:p>
            <a:pPr lvl="1"/>
            <a:r>
              <a:rPr lang="en-GB" sz="1200" dirty="0">
                <a:solidFill>
                  <a:schemeClr val="tx1">
                    <a:lumMod val="85000"/>
                    <a:lumOff val="15000"/>
                  </a:schemeClr>
                </a:solidFill>
              </a:rPr>
              <a:t>Season</a:t>
            </a:r>
          </a:p>
          <a:p>
            <a:pPr lvl="1"/>
            <a:r>
              <a:rPr lang="en-GB" sz="1200" dirty="0">
                <a:solidFill>
                  <a:schemeClr val="tx1">
                    <a:lumMod val="85000"/>
                    <a:lumOff val="15000"/>
                  </a:schemeClr>
                </a:solidFill>
              </a:rPr>
              <a:t>Competition</a:t>
            </a:r>
          </a:p>
          <a:p>
            <a:pPr lvl="1"/>
            <a:r>
              <a:rPr lang="en-GB" sz="1200" dirty="0">
                <a:solidFill>
                  <a:schemeClr val="tx1">
                    <a:lumMod val="85000"/>
                    <a:lumOff val="15000"/>
                  </a:schemeClr>
                </a:solidFill>
              </a:rPr>
              <a:t>Team</a:t>
            </a:r>
          </a:p>
          <a:p>
            <a:endParaRPr lang="en-GB" sz="1200" dirty="0">
              <a:solidFill>
                <a:schemeClr val="tx1">
                  <a:lumMod val="85000"/>
                  <a:lumOff val="15000"/>
                </a:schemeClr>
              </a:solidFill>
            </a:endParaRPr>
          </a:p>
          <a:p>
            <a:r>
              <a:rPr lang="en-GB" sz="1200" dirty="0">
                <a:solidFill>
                  <a:schemeClr val="tx1">
                    <a:lumMod val="85000"/>
                    <a:lumOff val="15000"/>
                  </a:schemeClr>
                </a:solidFill>
              </a:rPr>
              <a:t>The idea of this dashboard is to quickly gauge an idea of a team’s playing style and the aspects of the game in which they excel/do less well compared to other teams.</a:t>
            </a:r>
          </a:p>
          <a:p>
            <a:endParaRPr lang="en-GB" sz="1200" dirty="0">
              <a:solidFill>
                <a:schemeClr val="tx1">
                  <a:lumMod val="85000"/>
                  <a:lumOff val="15000"/>
                </a:schemeClr>
              </a:solidFill>
            </a:endParaRPr>
          </a:p>
          <a:p>
            <a:r>
              <a:rPr lang="en-GB" sz="1200" dirty="0">
                <a:solidFill>
                  <a:schemeClr val="tx1">
                    <a:lumMod val="85000"/>
                    <a:lumOff val="15000"/>
                  </a:schemeClr>
                </a:solidFill>
              </a:rPr>
              <a:t>In this attacking metrics table, we can suggest that Derby County are a possession-based (5</a:t>
            </a:r>
            <a:r>
              <a:rPr lang="en-GB" sz="1200" baseline="30000" dirty="0">
                <a:solidFill>
                  <a:schemeClr val="tx1">
                    <a:lumMod val="85000"/>
                    <a:lumOff val="15000"/>
                  </a:schemeClr>
                </a:solidFill>
              </a:rPr>
              <a:t>th</a:t>
            </a:r>
            <a:r>
              <a:rPr lang="en-GB" sz="1200" dirty="0">
                <a:solidFill>
                  <a:schemeClr val="tx1">
                    <a:lumMod val="85000"/>
                    <a:lumOff val="15000"/>
                  </a:schemeClr>
                </a:solidFill>
              </a:rPr>
              <a:t>/24 for passes) and a high scoring team (4</a:t>
            </a:r>
            <a:r>
              <a:rPr lang="en-GB" sz="1200" baseline="30000" dirty="0">
                <a:solidFill>
                  <a:schemeClr val="tx1">
                    <a:lumMod val="85000"/>
                    <a:lumOff val="15000"/>
                  </a:schemeClr>
                </a:solidFill>
              </a:rPr>
              <a:t>th</a:t>
            </a:r>
            <a:r>
              <a:rPr lang="en-GB" sz="1200" dirty="0">
                <a:solidFill>
                  <a:schemeClr val="tx1">
                    <a:lumMod val="85000"/>
                    <a:lumOff val="15000"/>
                  </a:schemeClr>
                </a:solidFill>
              </a:rPr>
              <a:t>) for who take relative few shots (20</a:t>
            </a:r>
            <a:r>
              <a:rPr lang="en-GB" sz="1200" baseline="30000" dirty="0">
                <a:solidFill>
                  <a:schemeClr val="tx1">
                    <a:lumMod val="85000"/>
                    <a:lumOff val="15000"/>
                  </a:schemeClr>
                </a:solidFill>
              </a:rPr>
              <a:t>th</a:t>
            </a:r>
            <a:r>
              <a:rPr lang="en-GB" sz="1200" dirty="0">
                <a:solidFill>
                  <a:schemeClr val="tx1">
                    <a:lumMod val="85000"/>
                    <a:lumOff val="15000"/>
                  </a:schemeClr>
                </a:solidFill>
              </a:rPr>
              <a:t>). This suggests they are efficient at taking their chances. They are averagely ranked for Open Play Passes into the Final Third and Box, and Carries into the Box, and cross the ball very little (23</a:t>
            </a:r>
            <a:r>
              <a:rPr lang="en-GB" sz="1200" baseline="30000" dirty="0">
                <a:solidFill>
                  <a:schemeClr val="tx1">
                    <a:lumMod val="85000"/>
                    <a:lumOff val="15000"/>
                  </a:schemeClr>
                </a:solidFill>
              </a:rPr>
              <a:t>rd</a:t>
            </a:r>
            <a:r>
              <a:rPr lang="en-GB" sz="1200" dirty="0">
                <a:solidFill>
                  <a:schemeClr val="tx1">
                    <a:lumMod val="85000"/>
                    <a:lumOff val="15000"/>
                  </a:schemeClr>
                </a:solidFill>
              </a:rPr>
              <a:t> for crosses), which suggests that their build-up play is very patient and they prefer to have players who are happy to have the ball.</a:t>
            </a:r>
          </a:p>
          <a:p>
            <a:endParaRPr lang="en-GB" sz="1200" dirty="0">
              <a:solidFill>
                <a:schemeClr val="tx1">
                  <a:lumMod val="85000"/>
                  <a:lumOff val="15000"/>
                </a:schemeClr>
              </a:solidFill>
            </a:endParaRPr>
          </a:p>
          <a:p>
            <a:r>
              <a:rPr lang="en-GB" sz="1200" dirty="0">
                <a:solidFill>
                  <a:schemeClr val="tx1">
                    <a:lumMod val="85000"/>
                    <a:lumOff val="15000"/>
                  </a:schemeClr>
                </a:solidFill>
              </a:rPr>
              <a:t>Selecting a team in one of the metrics highlights that same team in the other metrics.</a:t>
            </a:r>
          </a:p>
          <a:p>
            <a:endParaRPr lang="en-GB" sz="1200" dirty="0">
              <a:solidFill>
                <a:schemeClr val="tx1">
                  <a:lumMod val="85000"/>
                  <a:lumOff val="15000"/>
                </a:schemeClr>
              </a:solidFill>
            </a:endParaRPr>
          </a:p>
          <a:p>
            <a:pPr marL="239395" indent="-239395"/>
            <a:r>
              <a:rPr lang="en-GB" sz="1010" dirty="0">
                <a:solidFill>
                  <a:schemeClr val="tx1">
                    <a:lumMod val="85000"/>
                    <a:lumOff val="15000"/>
                  </a:schemeClr>
                </a:solidFill>
              </a:rPr>
              <a:t>Metrics that could be used to improve the performance of this radar with additional Event data:</a:t>
            </a:r>
          </a:p>
          <a:p>
            <a:pPr marL="527388" lvl="1" indent="-239395"/>
            <a:r>
              <a:rPr lang="en-GB" sz="1010" dirty="0">
                <a:solidFill>
                  <a:schemeClr val="tx1">
                    <a:lumMod val="85000"/>
                    <a:lumOff val="15000"/>
                  </a:schemeClr>
                </a:solidFill>
              </a:rPr>
              <a:t>‘Expected’ metrics: Expected Goals (</a:t>
            </a:r>
            <a:r>
              <a:rPr lang="en-GB" sz="1010" dirty="0" err="1">
                <a:solidFill>
                  <a:schemeClr val="tx1">
                    <a:lumMod val="85000"/>
                    <a:lumOff val="15000"/>
                  </a:schemeClr>
                </a:solidFill>
              </a:rPr>
              <a:t>xG</a:t>
            </a:r>
            <a:r>
              <a:rPr lang="en-GB" sz="1010" dirty="0">
                <a:solidFill>
                  <a:schemeClr val="tx1">
                    <a:lumMod val="85000"/>
                    <a:lumOff val="15000"/>
                  </a:schemeClr>
                </a:solidFill>
              </a:rPr>
              <a:t>), Expected Assists (</a:t>
            </a:r>
            <a:r>
              <a:rPr lang="en-GB" sz="1010" dirty="0" err="1">
                <a:solidFill>
                  <a:schemeClr val="tx1">
                    <a:lumMod val="85000"/>
                    <a:lumOff val="15000"/>
                  </a:schemeClr>
                </a:solidFill>
              </a:rPr>
              <a:t>xA</a:t>
            </a:r>
            <a:r>
              <a:rPr lang="en-GB" sz="1010" dirty="0">
                <a:solidFill>
                  <a:schemeClr val="tx1">
                    <a:lumMod val="85000"/>
                    <a:lumOff val="15000"/>
                  </a:schemeClr>
                </a:solidFill>
              </a:rPr>
              <a:t>), </a:t>
            </a:r>
            <a:r>
              <a:rPr lang="en-GB" sz="1010" dirty="0" err="1">
                <a:solidFill>
                  <a:schemeClr val="tx1">
                    <a:lumMod val="85000"/>
                    <a:lumOff val="15000"/>
                  </a:schemeClr>
                </a:solidFill>
              </a:rPr>
              <a:t>xGBuildup</a:t>
            </a:r>
            <a:r>
              <a:rPr lang="en-GB" sz="1010" dirty="0">
                <a:solidFill>
                  <a:schemeClr val="tx1">
                    <a:lumMod val="85000"/>
                    <a:lumOff val="15000"/>
                  </a:schemeClr>
                </a:solidFill>
              </a:rPr>
              <a:t>, and Expected Threat (</a:t>
            </a:r>
            <a:r>
              <a:rPr lang="en-GB" sz="1010" dirty="0" err="1">
                <a:solidFill>
                  <a:schemeClr val="tx1">
                    <a:lumMod val="85000"/>
                    <a:lumOff val="15000"/>
                  </a:schemeClr>
                </a:solidFill>
              </a:rPr>
              <a:t>xT</a:t>
            </a:r>
            <a:r>
              <a:rPr lang="en-GB" sz="1010" dirty="0">
                <a:solidFill>
                  <a:schemeClr val="tx1">
                    <a:lumMod val="85000"/>
                    <a:lumOff val="15000"/>
                  </a:schemeClr>
                </a:solidFill>
              </a:rPr>
              <a:t>),</a:t>
            </a:r>
          </a:p>
          <a:p>
            <a:pPr marL="527388" lvl="1" indent="-239395"/>
            <a:r>
              <a:rPr lang="en-GB" sz="1010" dirty="0">
                <a:solidFill>
                  <a:schemeClr val="tx1">
                    <a:lumMod val="85000"/>
                    <a:lumOff val="15000"/>
                  </a:schemeClr>
                </a:solidFill>
              </a:rPr>
              <a:t>Team possession</a:t>
            </a:r>
          </a:p>
          <a:p>
            <a:endParaRPr lang="en-GB" sz="1200" dirty="0">
              <a:solidFill>
                <a:schemeClr val="tx1">
                  <a:lumMod val="85000"/>
                  <a:lumOff val="15000"/>
                </a:schemeClr>
              </a:solidFill>
            </a:endParaRPr>
          </a:p>
          <a:p>
            <a:pPr marL="0" indent="0">
              <a:buNone/>
            </a:pPr>
            <a:endParaRPr lang="en-GB" sz="1200" dirty="0">
              <a:solidFill>
                <a:schemeClr val="tx1">
                  <a:lumMod val="85000"/>
                  <a:lumOff val="15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Interactive visualisation of per positions metrics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Tool 2: Team Demographics Dashboard</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endParaRPr lang="en-GB" dirty="0">
              <a:solidFill>
                <a:schemeClr val="tx1">
                  <a:lumMod val="65000"/>
                  <a:lumOff val="35000"/>
                </a:schemeClr>
              </a:solidFill>
            </a:endParaRPr>
          </a:p>
        </p:txBody>
      </p:sp>
      <p:pic>
        <p:nvPicPr>
          <p:cNvPr id="10" name="Picture 9">
            <a:extLst>
              <a:ext uri="{FF2B5EF4-FFF2-40B4-BE49-F238E27FC236}">
                <a16:creationId xmlns:a16="http://schemas.microsoft.com/office/drawing/2014/main" id="{3B11678F-012A-F140-9253-A84CDB191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16" y="1280952"/>
            <a:ext cx="5147717" cy="4644326"/>
          </a:xfrm>
          <a:prstGeom prst="rect">
            <a:avLst/>
          </a:prstGeom>
        </p:spPr>
      </p:pic>
    </p:spTree>
    <p:extLst>
      <p:ext uri="{BB962C8B-B14F-4D97-AF65-F5344CB8AC3E}">
        <p14:creationId xmlns:p14="http://schemas.microsoft.com/office/powerpoint/2010/main" val="408899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325534" y="1281279"/>
            <a:ext cx="6637868" cy="4643999"/>
          </a:xfrm>
        </p:spPr>
        <p:txBody>
          <a:bodyPr lIns="0" tIns="0" rIns="0" bIns="0" anchor="t">
            <a:noAutofit/>
          </a:bodyPr>
          <a:lstStyle/>
          <a:p>
            <a:r>
              <a:rPr lang="en-GB" sz="1010" dirty="0">
                <a:solidFill>
                  <a:schemeClr val="tx1">
                    <a:lumMod val="85000"/>
                    <a:lumOff val="15000"/>
                  </a:schemeClr>
                </a:solidFill>
              </a:rPr>
              <a:t>Interactive player radars created using the player performance provided by </a:t>
            </a:r>
            <a:r>
              <a:rPr lang="en-GB" sz="1010" dirty="0">
                <a:solidFill>
                  <a:schemeClr val="tx1">
                    <a:lumMod val="85000"/>
                    <a:lumOff val="15000"/>
                  </a:schemeClr>
                </a:solidFill>
                <a:hlinkClick r:id="rId3">
                  <a:extLst>
                    <a:ext uri="{A12FA001-AC4F-418D-AE19-62706E023703}">
                      <ahyp:hlinkClr xmlns:ahyp="http://schemas.microsoft.com/office/drawing/2018/hyperlinkcolor" val="tx"/>
                    </a:ext>
                  </a:extLst>
                </a:hlinkClick>
              </a:rPr>
              <a:t>21st Club</a:t>
            </a:r>
            <a:r>
              <a:rPr lang="en-GB" sz="1010" dirty="0">
                <a:solidFill>
                  <a:schemeClr val="tx1">
                    <a:lumMod val="85000"/>
                    <a:lumOff val="15000"/>
                  </a:schemeClr>
                </a:solidFill>
              </a:rPr>
              <a:t>.</a:t>
            </a:r>
          </a:p>
          <a:p>
            <a:endParaRPr lang="en-GB" sz="1010" dirty="0">
              <a:solidFill>
                <a:schemeClr val="tx1">
                  <a:lumMod val="85000"/>
                  <a:lumOff val="15000"/>
                </a:schemeClr>
              </a:solidFill>
            </a:endParaRPr>
          </a:p>
          <a:p>
            <a:r>
              <a:rPr lang="en-GB" sz="1010" dirty="0">
                <a:solidFill>
                  <a:schemeClr val="tx1">
                    <a:lumMod val="85000"/>
                    <a:lumOff val="15000"/>
                  </a:schemeClr>
                </a:solidFill>
              </a:rPr>
              <a:t>Data can be filtered by:</a:t>
            </a:r>
          </a:p>
          <a:p>
            <a:pPr lvl="1"/>
            <a:r>
              <a:rPr lang="en-GB" sz="1010" dirty="0">
                <a:solidFill>
                  <a:schemeClr val="tx1">
                    <a:lumMod val="85000"/>
                    <a:lumOff val="15000"/>
                  </a:schemeClr>
                </a:solidFill>
              </a:rPr>
              <a:t>Season</a:t>
            </a:r>
          </a:p>
          <a:p>
            <a:pPr lvl="1"/>
            <a:r>
              <a:rPr lang="en-GB" sz="1010" dirty="0">
                <a:solidFill>
                  <a:schemeClr val="tx1">
                    <a:lumMod val="85000"/>
                    <a:lumOff val="15000"/>
                  </a:schemeClr>
                </a:solidFill>
              </a:rPr>
              <a:t>Competition</a:t>
            </a:r>
          </a:p>
          <a:p>
            <a:pPr lvl="1"/>
            <a:r>
              <a:rPr lang="en-GB" sz="1010" dirty="0">
                <a:solidFill>
                  <a:schemeClr val="tx1">
                    <a:lumMod val="85000"/>
                    <a:lumOff val="15000"/>
                  </a:schemeClr>
                </a:solidFill>
              </a:rPr>
              <a:t>Estimated Player Value</a:t>
            </a:r>
          </a:p>
          <a:p>
            <a:pPr lvl="1"/>
            <a:r>
              <a:rPr lang="en-GB" sz="1010" dirty="0">
                <a:solidFill>
                  <a:schemeClr val="tx1">
                    <a:lumMod val="85000"/>
                    <a:lumOff val="15000"/>
                  </a:schemeClr>
                </a:solidFill>
              </a:rPr>
              <a:t>Preferred Foot</a:t>
            </a:r>
          </a:p>
          <a:p>
            <a:pPr lvl="1"/>
            <a:r>
              <a:rPr lang="en-GB" sz="1010" dirty="0">
                <a:solidFill>
                  <a:schemeClr val="tx1">
                    <a:lumMod val="85000"/>
                    <a:lumOff val="15000"/>
                  </a:schemeClr>
                </a:solidFill>
              </a:rPr>
              <a:t>Age</a:t>
            </a:r>
          </a:p>
          <a:p>
            <a:pPr lvl="1"/>
            <a:r>
              <a:rPr lang="en-GB" sz="1010" dirty="0">
                <a:solidFill>
                  <a:schemeClr val="tx1">
                    <a:lumMod val="85000"/>
                    <a:lumOff val="15000"/>
                  </a:schemeClr>
                </a:solidFill>
              </a:rPr>
              <a:t>Minutes Played</a:t>
            </a:r>
          </a:p>
          <a:p>
            <a:pPr lvl="1"/>
            <a:r>
              <a:rPr lang="en-GB" sz="1010" dirty="0">
                <a:solidFill>
                  <a:schemeClr val="tx1">
                    <a:lumMod val="85000"/>
                    <a:lumOff val="15000"/>
                  </a:schemeClr>
                </a:solidFill>
              </a:rPr>
              <a:t>Goals Scored</a:t>
            </a:r>
          </a:p>
          <a:p>
            <a:endParaRPr lang="en-GB" sz="1010" dirty="0">
              <a:solidFill>
                <a:schemeClr val="tx1">
                  <a:lumMod val="85000"/>
                  <a:lumOff val="15000"/>
                </a:schemeClr>
              </a:solidFill>
            </a:endParaRPr>
          </a:p>
          <a:p>
            <a:r>
              <a:rPr lang="en-GB" sz="1010" dirty="0">
                <a:solidFill>
                  <a:schemeClr val="tx1">
                    <a:lumMod val="85000"/>
                    <a:lumOff val="15000"/>
                  </a:schemeClr>
                </a:solidFill>
              </a:rPr>
              <a:t>Bespoke radars created per position to assess the metrics of most important KPIs to different team roles.</a:t>
            </a:r>
          </a:p>
          <a:p>
            <a:endParaRPr lang="en-GB" sz="1010" dirty="0">
              <a:solidFill>
                <a:schemeClr val="tx1">
                  <a:lumMod val="85000"/>
                  <a:lumOff val="15000"/>
                </a:schemeClr>
              </a:solidFill>
            </a:endParaRPr>
          </a:p>
          <a:p>
            <a:r>
              <a:rPr lang="en-GB" sz="1010" dirty="0">
                <a:solidFill>
                  <a:schemeClr val="tx1">
                    <a:lumMod val="85000"/>
                    <a:lumOff val="15000"/>
                  </a:schemeClr>
                </a:solidFill>
              </a:rPr>
              <a:t>Metrics calibrated per 90 minutes to standardised so that players that have played a full season can be compared to those that maybe joined in January, player that are/have been injured, or young player who drift in and out of the squad, to name but a few examples. For this, a per 90 metric was created, to standardised numbers per time played.</a:t>
            </a:r>
          </a:p>
          <a:p>
            <a:pPr marL="527388" lvl="1" indent="-239395"/>
            <a:endParaRPr lang="en-GB" sz="1010" dirty="0">
              <a:solidFill>
                <a:schemeClr val="tx1">
                  <a:lumMod val="85000"/>
                  <a:lumOff val="15000"/>
                </a:schemeClr>
              </a:solidFill>
            </a:endParaRPr>
          </a:p>
          <a:p>
            <a:pPr marL="239395" indent="-239395"/>
            <a:r>
              <a:rPr lang="en-GB" sz="1010" dirty="0">
                <a:solidFill>
                  <a:schemeClr val="tx1">
                    <a:lumMod val="85000"/>
                    <a:lumOff val="15000"/>
                  </a:schemeClr>
                </a:solidFill>
              </a:rPr>
              <a:t>Metrics that could be used to improve the performance of this radar with additional Event data:</a:t>
            </a:r>
          </a:p>
          <a:p>
            <a:pPr marL="527388" lvl="1" indent="-239395"/>
            <a:r>
              <a:rPr lang="en-GB" sz="1010" dirty="0">
                <a:solidFill>
                  <a:schemeClr val="tx1">
                    <a:lumMod val="85000"/>
                    <a:lumOff val="15000"/>
                  </a:schemeClr>
                </a:solidFill>
              </a:rPr>
              <a:t>Expected Goals (</a:t>
            </a:r>
            <a:r>
              <a:rPr lang="en-GB" sz="1010" dirty="0" err="1">
                <a:solidFill>
                  <a:schemeClr val="tx1">
                    <a:lumMod val="85000"/>
                    <a:lumOff val="15000"/>
                  </a:schemeClr>
                </a:solidFill>
              </a:rPr>
              <a:t>xG</a:t>
            </a:r>
            <a:r>
              <a:rPr lang="en-GB" sz="1010" dirty="0">
                <a:solidFill>
                  <a:schemeClr val="tx1">
                    <a:lumMod val="85000"/>
                    <a:lumOff val="15000"/>
                  </a:schemeClr>
                </a:solidFill>
              </a:rPr>
              <a:t>),</a:t>
            </a:r>
          </a:p>
          <a:p>
            <a:pPr marL="527388" lvl="1" indent="-239395"/>
            <a:r>
              <a:rPr lang="en-GB" sz="1010" dirty="0">
                <a:solidFill>
                  <a:schemeClr val="tx1">
                    <a:lumMod val="85000"/>
                    <a:lumOff val="15000"/>
                  </a:schemeClr>
                </a:solidFill>
              </a:rPr>
              <a:t>Expected Assists (</a:t>
            </a:r>
            <a:r>
              <a:rPr lang="en-GB" sz="1010" dirty="0" err="1">
                <a:solidFill>
                  <a:schemeClr val="tx1">
                    <a:lumMod val="85000"/>
                    <a:lumOff val="15000"/>
                  </a:schemeClr>
                </a:solidFill>
              </a:rPr>
              <a:t>xA</a:t>
            </a:r>
            <a:r>
              <a:rPr lang="en-GB" sz="1010" dirty="0">
                <a:solidFill>
                  <a:schemeClr val="tx1">
                    <a:lumMod val="85000"/>
                    <a:lumOff val="15000"/>
                  </a:schemeClr>
                </a:solidFill>
              </a:rPr>
              <a:t>),</a:t>
            </a:r>
          </a:p>
          <a:p>
            <a:pPr marL="527388" lvl="1" indent="-239395"/>
            <a:r>
              <a:rPr lang="en-GB" sz="1010" dirty="0" err="1">
                <a:solidFill>
                  <a:schemeClr val="tx1">
                    <a:lumMod val="85000"/>
                    <a:lumOff val="15000"/>
                  </a:schemeClr>
                </a:solidFill>
              </a:rPr>
              <a:t>xGBuildup</a:t>
            </a:r>
            <a:r>
              <a:rPr lang="en-GB" sz="1010" dirty="0">
                <a:solidFill>
                  <a:schemeClr val="tx1">
                    <a:lumMod val="85000"/>
                    <a:lumOff val="15000"/>
                  </a:schemeClr>
                </a:solidFill>
              </a:rPr>
              <a:t>,</a:t>
            </a:r>
          </a:p>
          <a:p>
            <a:pPr marL="527388" lvl="1" indent="-239395"/>
            <a:r>
              <a:rPr lang="en-GB" sz="1010" dirty="0">
                <a:solidFill>
                  <a:schemeClr val="tx1">
                    <a:lumMod val="85000"/>
                    <a:lumOff val="15000"/>
                  </a:schemeClr>
                </a:solidFill>
              </a:rPr>
              <a:t>Expected Threat (</a:t>
            </a:r>
            <a:r>
              <a:rPr lang="en-GB" sz="1010" dirty="0" err="1">
                <a:solidFill>
                  <a:schemeClr val="tx1">
                    <a:lumMod val="85000"/>
                    <a:lumOff val="15000"/>
                  </a:schemeClr>
                </a:solidFill>
              </a:rPr>
              <a:t>xT</a:t>
            </a:r>
            <a:r>
              <a:rPr lang="en-GB" sz="1010" dirty="0">
                <a:solidFill>
                  <a:schemeClr val="tx1">
                    <a:lumMod val="85000"/>
                    <a:lumOff val="15000"/>
                  </a:schemeClr>
                </a:solidFill>
              </a:rPr>
              <a:t>),</a:t>
            </a:r>
          </a:p>
          <a:p>
            <a:pPr marL="527388" lvl="1" indent="-239395"/>
            <a:r>
              <a:rPr lang="en-GB" sz="1010" dirty="0">
                <a:solidFill>
                  <a:schemeClr val="tx1">
                    <a:lumMod val="85000"/>
                    <a:lumOff val="15000"/>
                  </a:schemeClr>
                </a:solidFill>
              </a:rPr>
              <a:t>Turnovers – how often a player loses the ball via a </a:t>
            </a:r>
            <a:r>
              <a:rPr lang="en-GB" sz="1010" dirty="0" err="1">
                <a:solidFill>
                  <a:schemeClr val="tx1">
                    <a:lumMod val="85000"/>
                    <a:lumOff val="15000"/>
                  </a:schemeClr>
                </a:solidFill>
              </a:rPr>
              <a:t>miscontrol</a:t>
            </a:r>
            <a:r>
              <a:rPr lang="en-GB" sz="1010" dirty="0">
                <a:solidFill>
                  <a:schemeClr val="tx1">
                    <a:lumMod val="85000"/>
                    <a:lumOff val="15000"/>
                  </a:schemeClr>
                </a:solidFill>
              </a:rPr>
              <a:t> or a failed dribble per 90 minutes,</a:t>
            </a:r>
          </a:p>
          <a:p>
            <a:pPr marL="527388" lvl="1" indent="-239395"/>
            <a:r>
              <a:rPr lang="en-GB" sz="1010" dirty="0">
                <a:solidFill>
                  <a:schemeClr val="tx1">
                    <a:lumMod val="85000"/>
                    <a:lumOff val="15000"/>
                  </a:schemeClr>
                </a:solidFill>
              </a:rPr>
              <a:t>Possession Adjusted (</a:t>
            </a:r>
            <a:r>
              <a:rPr lang="en-GB" sz="1010" dirty="0" err="1">
                <a:solidFill>
                  <a:schemeClr val="tx1">
                    <a:lumMod val="85000"/>
                    <a:lumOff val="15000"/>
                  </a:schemeClr>
                </a:solidFill>
              </a:rPr>
              <a:t>PAdj</a:t>
            </a:r>
            <a:r>
              <a:rPr lang="en-GB" sz="1010" dirty="0">
                <a:solidFill>
                  <a:schemeClr val="tx1">
                    <a:lumMod val="85000"/>
                    <a:lumOff val="15000"/>
                  </a:schemeClr>
                </a:solidFill>
              </a:rPr>
              <a:t>) metrics to recalibrate metrics based on a team’s possession,</a:t>
            </a:r>
          </a:p>
          <a:p>
            <a:pPr marL="527388" lvl="1" indent="-239395"/>
            <a:r>
              <a:rPr lang="en-GB" sz="1010" dirty="0">
                <a:solidFill>
                  <a:schemeClr val="tx1">
                    <a:lumMod val="85000"/>
                    <a:lumOff val="15000"/>
                  </a:schemeClr>
                </a:solidFill>
              </a:rPr>
              <a:t>Fouls,</a:t>
            </a:r>
          </a:p>
          <a:p>
            <a:pPr marL="527388" lvl="1" indent="-239395"/>
            <a:r>
              <a:rPr lang="en-GB" sz="1010" dirty="0">
                <a:solidFill>
                  <a:schemeClr val="tx1">
                    <a:lumMod val="85000"/>
                    <a:lumOff val="15000"/>
                  </a:schemeClr>
                </a:solidFill>
              </a:rPr>
              <a:t>Tackles verse Dribbles Past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Interactive visualisation of per positions metrics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Tool 3: Radar Dashboard</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9BC41AE-D066-7D4C-A062-D6A14BEF0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865" y="1275178"/>
            <a:ext cx="4634336" cy="4650099"/>
          </a:xfrm>
          <a:prstGeom prst="rect">
            <a:avLst/>
          </a:prstGeom>
        </p:spPr>
      </p:pic>
    </p:spTree>
    <p:extLst>
      <p:ext uri="{BB962C8B-B14F-4D97-AF65-F5344CB8AC3E}">
        <p14:creationId xmlns:p14="http://schemas.microsoft.com/office/powerpoint/2010/main" val="403133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918200" y="1281279"/>
            <a:ext cx="5886449" cy="4643999"/>
          </a:xfrm>
        </p:spPr>
        <p:txBody>
          <a:bodyPr lIns="0" tIns="0" rIns="0" bIns="0" anchor="t">
            <a:noAutofit/>
          </a:bodyPr>
          <a:lstStyle/>
          <a:p>
            <a:r>
              <a:rPr lang="en-GB" sz="1250" dirty="0">
                <a:solidFill>
                  <a:schemeClr val="tx1">
                    <a:lumMod val="85000"/>
                    <a:lumOff val="15000"/>
                  </a:schemeClr>
                </a:solidFill>
              </a:rPr>
              <a:t>This simple attacking metrics dashboard shows the key defensive metrics of the players in the Championship 2019/20 season.</a:t>
            </a:r>
          </a:p>
          <a:p>
            <a:endParaRPr lang="en-GB" sz="1250" dirty="0">
              <a:solidFill>
                <a:schemeClr val="tx1">
                  <a:lumMod val="85000"/>
                  <a:lumOff val="15000"/>
                </a:schemeClr>
              </a:solidFill>
            </a:endParaRPr>
          </a:p>
          <a:p>
            <a:r>
              <a:rPr lang="en-GB" sz="1250" dirty="0">
                <a:solidFill>
                  <a:schemeClr val="tx1">
                    <a:lumMod val="85000"/>
                    <a:lumOff val="15000"/>
                  </a:schemeClr>
                </a:solidFill>
              </a:rPr>
              <a:t>These metrics include: tackles p90, interceptions p90, recoveries p90, deep progressions p90, blocks p90, carries p90, passing OP%, dribbles %, launches %, aerial duels %, ground duels %, and crosses OP%.</a:t>
            </a:r>
          </a:p>
          <a:p>
            <a:endParaRPr lang="en-GB" sz="1250" dirty="0">
              <a:solidFill>
                <a:schemeClr val="tx1">
                  <a:lumMod val="85000"/>
                  <a:lumOff val="15000"/>
                </a:schemeClr>
              </a:solidFill>
            </a:endParaRPr>
          </a:p>
          <a:p>
            <a:r>
              <a:rPr lang="en-GB" sz="1250" dirty="0">
                <a:solidFill>
                  <a:schemeClr val="tx1">
                    <a:lumMod val="85000"/>
                    <a:lumOff val="15000"/>
                  </a:schemeClr>
                </a:solidFill>
              </a:rPr>
              <a:t>This data has been filtered to show only the most recent season – 2019/20.</a:t>
            </a:r>
          </a:p>
          <a:p>
            <a:endParaRPr lang="en-GB" sz="1250" dirty="0">
              <a:solidFill>
                <a:schemeClr val="tx1">
                  <a:lumMod val="85000"/>
                  <a:lumOff val="15000"/>
                </a:schemeClr>
              </a:solidFill>
            </a:endParaRPr>
          </a:p>
          <a:p>
            <a:r>
              <a:rPr lang="en-GB" sz="1250" dirty="0">
                <a:solidFill>
                  <a:schemeClr val="tx1">
                    <a:lumMod val="85000"/>
                    <a:lumOff val="15000"/>
                  </a:schemeClr>
                </a:solidFill>
              </a:rPr>
              <a:t>A player highlighted in one table is also highlighted in other tables.</a:t>
            </a:r>
          </a:p>
          <a:p>
            <a:endParaRPr lang="en-GB" sz="1250" dirty="0">
              <a:solidFill>
                <a:schemeClr val="tx1">
                  <a:lumMod val="85000"/>
                  <a:lumOff val="15000"/>
                </a:schemeClr>
              </a:solidFill>
            </a:endParaRPr>
          </a:p>
          <a:p>
            <a:r>
              <a:rPr lang="en-GB" sz="1250" dirty="0">
                <a:solidFill>
                  <a:schemeClr val="tx1">
                    <a:lumMod val="85000"/>
                    <a:lumOff val="15000"/>
                  </a:schemeClr>
                </a:solidFill>
              </a:rPr>
              <a:t>…</a:t>
            </a:r>
          </a:p>
          <a:p>
            <a:endParaRPr lang="en-GB" sz="1250" dirty="0">
              <a:solidFill>
                <a:schemeClr val="tx1">
                  <a:lumMod val="85000"/>
                  <a:lumOff val="15000"/>
                </a:schemeClr>
              </a:solidFill>
            </a:endParaRPr>
          </a:p>
          <a:p>
            <a:r>
              <a:rPr lang="en-GB" sz="1250" dirty="0">
                <a:solidFill>
                  <a:schemeClr val="tx1">
                    <a:lumMod val="85000"/>
                    <a:lumOff val="15000"/>
                  </a:schemeClr>
                </a:solidFill>
              </a:rPr>
              <a:t>In real world scouting, these metric would be agreed between the data analysts, the coaches, and the manager, to ensure that players are asses for the right playing style.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Further breakdown of the selected metrics per position to rank players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Tool 4: Ranking of Per Position Metrics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Team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C1508BC3-B6E6-9D43-9BD4-5BB4F476B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49" y="1281279"/>
            <a:ext cx="5282298" cy="4643999"/>
          </a:xfrm>
          <a:prstGeom prst="rect">
            <a:avLst/>
          </a:prstGeom>
        </p:spPr>
      </p:pic>
    </p:spTree>
    <p:extLst>
      <p:ext uri="{BB962C8B-B14F-4D97-AF65-F5344CB8AC3E}">
        <p14:creationId xmlns:p14="http://schemas.microsoft.com/office/powerpoint/2010/main" val="137146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816600" y="1281279"/>
            <a:ext cx="6146801" cy="4643999"/>
          </a:xfrm>
        </p:spPr>
        <p:txBody>
          <a:bodyPr lIns="0" tIns="0" rIns="0" bIns="0" anchor="t">
            <a:noAutofit/>
          </a:bodyPr>
          <a:lstStyle/>
          <a:p>
            <a:r>
              <a:rPr lang="en-GB" sz="1100" dirty="0">
                <a:solidFill>
                  <a:schemeClr val="tx1">
                    <a:lumMod val="85000"/>
                    <a:lumOff val="15000"/>
                  </a:schemeClr>
                </a:solidFill>
              </a:rPr>
              <a:t>Interactive player recruitment dashboard created by fuzzy matching two independent datasets - player performance data from </a:t>
            </a:r>
            <a:r>
              <a:rPr lang="en-GB" sz="1100" dirty="0">
                <a:solidFill>
                  <a:schemeClr val="tx1">
                    <a:lumMod val="85000"/>
                    <a:lumOff val="15000"/>
                  </a:schemeClr>
                </a:solidFill>
                <a:hlinkClick r:id="rId3">
                  <a:extLst>
                    <a:ext uri="{A12FA001-AC4F-418D-AE19-62706E023703}">
                      <ahyp:hlinkClr xmlns:ahyp="http://schemas.microsoft.com/office/drawing/2018/hyperlinkcolor" val="tx"/>
                    </a:ext>
                  </a:extLst>
                </a:hlinkClick>
              </a:rPr>
              <a:t>21st Club</a:t>
            </a:r>
            <a:r>
              <a:rPr lang="en-GB" sz="1100" dirty="0">
                <a:solidFill>
                  <a:schemeClr val="tx1">
                    <a:lumMod val="85000"/>
                    <a:lumOff val="15000"/>
                  </a:schemeClr>
                </a:solidFill>
              </a:rPr>
              <a:t> and player valuation data from </a:t>
            </a:r>
            <a:r>
              <a:rPr lang="en-GB" sz="1100" dirty="0">
                <a:solidFill>
                  <a:schemeClr val="tx1">
                    <a:lumMod val="85000"/>
                    <a:lumOff val="15000"/>
                  </a:schemeClr>
                </a:solidFill>
                <a:hlinkClick r:id="rId4">
                  <a:extLst>
                    <a:ext uri="{A12FA001-AC4F-418D-AE19-62706E023703}">
                      <ahyp:hlinkClr xmlns:ahyp="http://schemas.microsoft.com/office/drawing/2018/hyperlinkcolor" val="tx"/>
                    </a:ext>
                  </a:extLst>
                </a:hlinkClick>
              </a:rPr>
              <a:t>TransferMarkt</a:t>
            </a:r>
            <a:r>
              <a:rPr lang="en-GB" sz="1100" dirty="0">
                <a:solidFill>
                  <a:schemeClr val="tx1">
                    <a:lumMod val="85000"/>
                    <a:lumOff val="15000"/>
                  </a:schemeClr>
                </a:solidFill>
              </a:rPr>
              <a:t>. </a:t>
            </a:r>
          </a:p>
          <a:p>
            <a:endParaRPr lang="en-GB" sz="1100" dirty="0">
              <a:solidFill>
                <a:schemeClr val="tx1">
                  <a:lumMod val="85000"/>
                  <a:lumOff val="15000"/>
                </a:schemeClr>
              </a:solidFill>
            </a:endParaRPr>
          </a:p>
          <a:p>
            <a:r>
              <a:rPr lang="en-GB" sz="1100" dirty="0">
                <a:solidFill>
                  <a:schemeClr val="tx1">
                    <a:lumMod val="85000"/>
                    <a:lumOff val="15000"/>
                  </a:schemeClr>
                </a:solidFill>
              </a:rPr>
              <a:t>Data can be filtered by:</a:t>
            </a:r>
          </a:p>
          <a:p>
            <a:pPr lvl="1"/>
            <a:r>
              <a:rPr lang="en-GB" sz="1100" dirty="0">
                <a:solidFill>
                  <a:schemeClr val="tx1">
                    <a:lumMod val="85000"/>
                    <a:lumOff val="15000"/>
                  </a:schemeClr>
                </a:solidFill>
              </a:rPr>
              <a:t>Season</a:t>
            </a:r>
          </a:p>
          <a:p>
            <a:pPr lvl="1"/>
            <a:r>
              <a:rPr lang="en-GB" sz="1100" dirty="0">
                <a:solidFill>
                  <a:schemeClr val="tx1">
                    <a:lumMod val="85000"/>
                    <a:lumOff val="15000"/>
                  </a:schemeClr>
                </a:solidFill>
              </a:rPr>
              <a:t>Competition</a:t>
            </a:r>
          </a:p>
          <a:p>
            <a:pPr lvl="1"/>
            <a:r>
              <a:rPr lang="en-GB" sz="1100" dirty="0">
                <a:solidFill>
                  <a:schemeClr val="tx1">
                    <a:lumMod val="85000"/>
                    <a:lumOff val="15000"/>
                  </a:schemeClr>
                </a:solidFill>
              </a:rPr>
              <a:t>Estimated Player Value</a:t>
            </a:r>
          </a:p>
          <a:p>
            <a:pPr lvl="1"/>
            <a:r>
              <a:rPr lang="en-GB" sz="1100" dirty="0">
                <a:solidFill>
                  <a:schemeClr val="tx1">
                    <a:lumMod val="85000"/>
                    <a:lumOff val="15000"/>
                  </a:schemeClr>
                </a:solidFill>
              </a:rPr>
              <a:t>Preferred Foot</a:t>
            </a:r>
          </a:p>
          <a:p>
            <a:pPr lvl="1"/>
            <a:r>
              <a:rPr lang="en-GB" sz="1100" dirty="0">
                <a:solidFill>
                  <a:schemeClr val="tx1">
                    <a:lumMod val="85000"/>
                    <a:lumOff val="15000"/>
                  </a:schemeClr>
                </a:solidFill>
              </a:rPr>
              <a:t>Age</a:t>
            </a:r>
          </a:p>
          <a:p>
            <a:pPr lvl="1"/>
            <a:r>
              <a:rPr lang="en-GB" sz="1100" dirty="0">
                <a:solidFill>
                  <a:schemeClr val="tx1">
                    <a:lumMod val="85000"/>
                    <a:lumOff val="15000"/>
                  </a:schemeClr>
                </a:solidFill>
              </a:rPr>
              <a:t>Minutes Played</a:t>
            </a:r>
          </a:p>
          <a:p>
            <a:pPr lvl="1"/>
            <a:r>
              <a:rPr lang="en-GB" sz="1100" dirty="0">
                <a:solidFill>
                  <a:schemeClr val="tx1">
                    <a:lumMod val="85000"/>
                    <a:lumOff val="15000"/>
                  </a:schemeClr>
                </a:solidFill>
              </a:rPr>
              <a:t>Goals Scored</a:t>
            </a:r>
          </a:p>
          <a:p>
            <a:endParaRPr lang="en-GB" sz="1100" dirty="0">
              <a:solidFill>
                <a:schemeClr val="tx1">
                  <a:lumMod val="85000"/>
                  <a:lumOff val="15000"/>
                </a:schemeClr>
              </a:solidFill>
            </a:endParaRPr>
          </a:p>
          <a:p>
            <a:r>
              <a:rPr lang="en-GB" sz="1100" dirty="0">
                <a:solidFill>
                  <a:schemeClr val="tx1">
                    <a:lumMod val="85000"/>
                    <a:lumOff val="15000"/>
                  </a:schemeClr>
                </a:solidFill>
              </a:rPr>
              <a:t>The X and Y Axis are dynamic and can be changed to show difference attributes, such as:</a:t>
            </a:r>
          </a:p>
          <a:p>
            <a:pPr marL="527388" lvl="1" indent="-239395"/>
            <a:r>
              <a:rPr lang="en-GB" sz="1100" dirty="0">
                <a:solidFill>
                  <a:schemeClr val="tx1">
                    <a:lumMod val="85000"/>
                    <a:lumOff val="15000"/>
                  </a:schemeClr>
                </a:solidFill>
              </a:rPr>
              <a:t>Value</a:t>
            </a:r>
          </a:p>
          <a:p>
            <a:pPr marL="527388" lvl="1" indent="-239395"/>
            <a:r>
              <a:rPr lang="en-GB" sz="1100" dirty="0">
                <a:solidFill>
                  <a:schemeClr val="tx1">
                    <a:lumMod val="85000"/>
                    <a:lumOff val="15000"/>
                  </a:schemeClr>
                </a:solidFill>
              </a:rPr>
              <a:t>Goals p90 and Assists p90</a:t>
            </a:r>
          </a:p>
          <a:p>
            <a:pPr marL="527388" lvl="1" indent="-239395"/>
            <a:r>
              <a:rPr lang="en-GB" sz="1100" dirty="0">
                <a:solidFill>
                  <a:schemeClr val="tx1">
                    <a:lumMod val="85000"/>
                    <a:lumOff val="15000"/>
                  </a:schemeClr>
                </a:solidFill>
              </a:rPr>
              <a:t>Derived metrics including Deep Progressions p90 ( as shown in this example)</a:t>
            </a:r>
          </a:p>
          <a:p>
            <a:pPr marL="527388" lvl="1" indent="-239395"/>
            <a:endParaRPr lang="en-GB" sz="1100" dirty="0">
              <a:solidFill>
                <a:schemeClr val="tx1">
                  <a:lumMod val="85000"/>
                  <a:lumOff val="15000"/>
                </a:schemeClr>
              </a:solidFill>
            </a:endParaRPr>
          </a:p>
          <a:p>
            <a:pPr marL="239395" indent="-239395"/>
            <a:r>
              <a:rPr lang="en-GB" sz="1100" dirty="0">
                <a:solidFill>
                  <a:schemeClr val="tx1">
                    <a:lumMod val="85000"/>
                    <a:lumOff val="15000"/>
                  </a:schemeClr>
                </a:solidFill>
              </a:rPr>
              <a:t>Metrics that could be used to improve the performance of this dashboard with additional data:</a:t>
            </a:r>
          </a:p>
          <a:p>
            <a:pPr marL="527388" lvl="1" indent="-239395"/>
            <a:r>
              <a:rPr lang="en-GB" sz="1100" dirty="0">
                <a:solidFill>
                  <a:schemeClr val="tx1">
                    <a:lumMod val="85000"/>
                    <a:lumOff val="15000"/>
                  </a:schemeClr>
                </a:solidFill>
              </a:rPr>
              <a:t>‘Potential Impact’ - derived metric based on professional opinion</a:t>
            </a:r>
          </a:p>
          <a:p>
            <a:pPr marL="527388" lvl="1" indent="-239395"/>
            <a:r>
              <a:rPr lang="en-GB" sz="1100" dirty="0">
                <a:solidFill>
                  <a:schemeClr val="tx1">
                    <a:lumMod val="85000"/>
                    <a:lumOff val="15000"/>
                  </a:schemeClr>
                </a:solidFill>
              </a:rPr>
              <a:t>Contract expiry information</a:t>
            </a:r>
          </a:p>
          <a:p>
            <a:pPr marL="527388" lvl="1" indent="-239395"/>
            <a:r>
              <a:rPr lang="en-GB" sz="1100" dirty="0">
                <a:solidFill>
                  <a:schemeClr val="tx1">
                    <a:lumMod val="85000"/>
                    <a:lumOff val="15000"/>
                  </a:schemeClr>
                </a:solidFill>
              </a:rPr>
              <a:t>International status</a:t>
            </a:r>
          </a:p>
          <a:p>
            <a:pPr marL="527388" lvl="1" indent="-239395"/>
            <a:r>
              <a:rPr lang="en-GB" sz="1100" dirty="0">
                <a:solidFill>
                  <a:schemeClr val="tx1">
                    <a:lumMod val="85000"/>
                    <a:lumOff val="15000"/>
                  </a:schemeClr>
                </a:solidFill>
              </a:rPr>
              <a:t>Career league minutes</a:t>
            </a:r>
          </a:p>
          <a:p>
            <a:pPr marL="527388" lvl="1" indent="-239395"/>
            <a:r>
              <a:rPr lang="en-GB" sz="1100" dirty="0">
                <a:solidFill>
                  <a:schemeClr val="tx1">
                    <a:lumMod val="85000"/>
                    <a:lumOff val="15000"/>
                  </a:schemeClr>
                </a:solidFill>
              </a:rPr>
              <a:t>Scout reports</a:t>
            </a:r>
          </a:p>
          <a:p>
            <a:pPr marL="527388" lvl="1" indent="-239395"/>
            <a:r>
              <a:rPr lang="en-GB" sz="1100" dirty="0">
                <a:solidFill>
                  <a:schemeClr val="tx1">
                    <a:lumMod val="85000"/>
                    <a:lumOff val="15000"/>
                  </a:schemeClr>
                </a:solidFill>
              </a:rPr>
              <a:t>Current/expected wages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Player surveillance tool that compares real-world performance and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Tool 5: Dynamic Valuation/Value Dashboard</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endParaRPr lang="en-GB" dirty="0">
              <a:solidFill>
                <a:schemeClr val="tx1">
                  <a:lumMod val="65000"/>
                  <a:lumOff val="35000"/>
                </a:schemeClr>
              </a:solidFill>
            </a:endParaRPr>
          </a:p>
        </p:txBody>
      </p:sp>
      <p:pic>
        <p:nvPicPr>
          <p:cNvPr id="21" name="Picture 20">
            <a:extLst>
              <a:ext uri="{FF2B5EF4-FFF2-40B4-BE49-F238E27FC236}">
                <a16:creationId xmlns:a16="http://schemas.microsoft.com/office/drawing/2014/main" id="{1B7C54D4-3927-A74A-AEC6-563E2B76C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50" y="1279651"/>
            <a:ext cx="5160692" cy="4647255"/>
          </a:xfrm>
          <a:prstGeom prst="rect">
            <a:avLst/>
          </a:prstGeom>
        </p:spPr>
      </p:pic>
    </p:spTree>
    <p:extLst>
      <p:ext uri="{BB962C8B-B14F-4D97-AF65-F5344CB8AC3E}">
        <p14:creationId xmlns:p14="http://schemas.microsoft.com/office/powerpoint/2010/main" val="1181546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058626"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27/07/2000</a:t>
            </a: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Reading</a:t>
            </a: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20</a:t>
            </a: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1.78m</a:t>
            </a: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English</a:t>
            </a: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 0 (0)</a:t>
            </a: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Right-Back</a:t>
            </a: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Left-Back</a:t>
            </a:r>
          </a:p>
          <a:p>
            <a:pPr lvl="1">
              <a:buFont typeface="Arial" panose="020B0604020202020204" pitchFamily="34" charset="0"/>
              <a:buChar char="•"/>
            </a:pPr>
            <a:r>
              <a:rPr lang="en-GB" sz="1800" b="1" dirty="0">
                <a:solidFill>
                  <a:schemeClr val="tx1">
                    <a:lumMod val="85000"/>
                    <a:lumOff val="15000"/>
                  </a:schemeClr>
                </a:solidFill>
              </a:rPr>
              <a:t>Total appearances for Derby County in all competitions: </a:t>
            </a:r>
            <a:r>
              <a:rPr lang="en-GB" sz="1800" dirty="0">
                <a:solidFill>
                  <a:schemeClr val="tx1">
                    <a:lumMod val="85000"/>
                    <a:lumOff val="15000"/>
                  </a:schemeClr>
                </a:solidFill>
              </a:rPr>
              <a:t>91</a:t>
            </a:r>
          </a:p>
          <a:p>
            <a:pPr lvl="1">
              <a:buFont typeface="Arial" panose="020B0604020202020204" pitchFamily="34" charset="0"/>
              <a:buChar char="•"/>
            </a:pPr>
            <a:r>
              <a:rPr lang="en-GB" sz="1800" b="1" dirty="0">
                <a:solidFill>
                  <a:schemeClr val="tx1">
                    <a:lumMod val="85000"/>
                    <a:lumOff val="15000"/>
                  </a:schemeClr>
                </a:solidFill>
              </a:rPr>
              <a:t>Goals for Derby: </a:t>
            </a:r>
            <a:r>
              <a:rPr lang="en-GB" sz="1800" dirty="0">
                <a:solidFill>
                  <a:schemeClr val="tx1">
                    <a:lumMod val="85000"/>
                    <a:lumOff val="15000"/>
                  </a:schemeClr>
                </a:solidFill>
              </a:rPr>
              <a:t>3</a:t>
            </a:r>
          </a:p>
          <a:p>
            <a:pPr lvl="1">
              <a:buFont typeface="Arial" panose="020B0604020202020204" pitchFamily="34" charset="0"/>
              <a:buChar char="•"/>
            </a:pPr>
            <a:r>
              <a:rPr lang="en-GB" sz="1800" b="1" dirty="0">
                <a:solidFill>
                  <a:schemeClr val="tx1">
                    <a:lumMod val="85000"/>
                    <a:lumOff val="15000"/>
                  </a:schemeClr>
                </a:solidFill>
              </a:rPr>
              <a:t>Assists for Derby: </a:t>
            </a:r>
            <a:r>
              <a:rPr lang="en-GB" sz="1800" dirty="0">
                <a:solidFill>
                  <a:schemeClr val="tx1">
                    <a:lumMod val="85000"/>
                    <a:lumOff val="15000"/>
                  </a:schemeClr>
                </a:solidFill>
              </a:rPr>
              <a:t>17</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£5.67mil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Jayden Bogle</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bio data and estimated value data from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1" name="Picture 2" descr="Derby's highly-rated full-back Jayden Bogle targeted by four Premier League  clubs for January move">
            <a:extLst>
              <a:ext uri="{FF2B5EF4-FFF2-40B4-BE49-F238E27FC236}">
                <a16:creationId xmlns:a16="http://schemas.microsoft.com/office/drawing/2014/main" id="{37568149-E41A-D341-8961-9F069EB869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54" t="-1" r="32490" b="-1"/>
          <a:stretch/>
        </p:blipFill>
        <p:spPr bwMode="auto">
          <a:xfrm>
            <a:off x="348342" y="1449918"/>
            <a:ext cx="2754085" cy="44753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35D15D5-A87E-D341-8245-E02F0D0DE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955" y="1449917"/>
            <a:ext cx="4500405" cy="4387670"/>
          </a:xfrm>
          <a:prstGeom prst="rect">
            <a:avLst/>
          </a:prstGeom>
        </p:spPr>
      </p:pic>
    </p:spTree>
    <p:extLst>
      <p:ext uri="{BB962C8B-B14F-4D97-AF65-F5344CB8AC3E}">
        <p14:creationId xmlns:p14="http://schemas.microsoft.com/office/powerpoint/2010/main" val="86722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6328064" y="1281279"/>
            <a:ext cx="5476585" cy="4643999"/>
          </a:xfrm>
        </p:spPr>
        <p:txBody>
          <a:bodyPr lIns="0" tIns="0" rIns="0" bIns="0" anchor="t">
            <a:noAutofit/>
          </a:bodyPr>
          <a:lstStyle/>
          <a:p>
            <a:r>
              <a:rPr lang="en-GB" sz="1250" dirty="0">
                <a:solidFill>
                  <a:schemeClr val="tx1">
                    <a:lumMod val="85000"/>
                    <a:lumOff val="15000"/>
                  </a:schemeClr>
                </a:solidFill>
              </a:rPr>
              <a:t>This simple attacking metrics dashboard shows the key defensive metrics of the players in the Championship 2019/20 season.</a:t>
            </a:r>
          </a:p>
          <a:p>
            <a:endParaRPr lang="en-GB" sz="1250" dirty="0">
              <a:solidFill>
                <a:schemeClr val="tx1">
                  <a:lumMod val="85000"/>
                  <a:lumOff val="15000"/>
                </a:schemeClr>
              </a:solidFill>
            </a:endParaRPr>
          </a:p>
          <a:p>
            <a:r>
              <a:rPr lang="en-GB" sz="1250" dirty="0">
                <a:solidFill>
                  <a:schemeClr val="tx1">
                    <a:lumMod val="85000"/>
                    <a:lumOff val="15000"/>
                  </a:schemeClr>
                </a:solidFill>
              </a:rPr>
              <a:t>These metrics include: tackles p90, interceptions p90, recoveries p90, deep progressions p90, blocks p90, carries p90, passing OP%, dribbles %, launches %, aerial duels %, ground duels %, and crosses OP%.</a:t>
            </a:r>
          </a:p>
          <a:p>
            <a:endParaRPr lang="en-GB" sz="1250" dirty="0">
              <a:solidFill>
                <a:schemeClr val="tx1">
                  <a:lumMod val="85000"/>
                  <a:lumOff val="15000"/>
                </a:schemeClr>
              </a:solidFill>
            </a:endParaRPr>
          </a:p>
          <a:p>
            <a:r>
              <a:rPr lang="en-GB" sz="1250" dirty="0">
                <a:solidFill>
                  <a:schemeClr val="tx1">
                    <a:lumMod val="85000"/>
                    <a:lumOff val="15000"/>
                  </a:schemeClr>
                </a:solidFill>
              </a:rPr>
              <a:t>This data has been filtered to show only the most recent season – 2019/20.</a:t>
            </a:r>
          </a:p>
          <a:p>
            <a:endParaRPr lang="en-GB" sz="1250" dirty="0">
              <a:solidFill>
                <a:schemeClr val="tx1">
                  <a:lumMod val="85000"/>
                  <a:lumOff val="15000"/>
                </a:schemeClr>
              </a:solidFill>
            </a:endParaRPr>
          </a:p>
          <a:p>
            <a:r>
              <a:rPr lang="en-GB" sz="1250" dirty="0">
                <a:solidFill>
                  <a:schemeClr val="tx1">
                    <a:lumMod val="85000"/>
                    <a:lumOff val="15000"/>
                  </a:schemeClr>
                </a:solidFill>
              </a:rPr>
              <a:t>A player highlighted in one table is also highlighted in other tables.</a:t>
            </a:r>
          </a:p>
          <a:p>
            <a:endParaRPr lang="en-GB" sz="1250" dirty="0">
              <a:solidFill>
                <a:schemeClr val="tx1">
                  <a:lumMod val="85000"/>
                  <a:lumOff val="15000"/>
                </a:schemeClr>
              </a:solidFill>
            </a:endParaRPr>
          </a:p>
          <a:p>
            <a:r>
              <a:rPr lang="en-GB" sz="1250" dirty="0">
                <a:solidFill>
                  <a:schemeClr val="tx1">
                    <a:lumMod val="85000"/>
                    <a:lumOff val="15000"/>
                  </a:schemeClr>
                </a:solidFill>
              </a:rPr>
              <a:t>…</a:t>
            </a:r>
          </a:p>
          <a:p>
            <a:endParaRPr lang="en-GB" sz="1250" dirty="0">
              <a:solidFill>
                <a:schemeClr val="tx1">
                  <a:lumMod val="85000"/>
                  <a:lumOff val="15000"/>
                </a:schemeClr>
              </a:solidFill>
            </a:endParaRPr>
          </a:p>
          <a:p>
            <a:r>
              <a:rPr lang="en-GB" sz="1250" dirty="0">
                <a:solidFill>
                  <a:schemeClr val="tx1">
                    <a:lumMod val="85000"/>
                    <a:lumOff val="15000"/>
                  </a:schemeClr>
                </a:solidFill>
              </a:rPr>
              <a:t>In real world scouting, these metric would be agreed between the data analysts, the coaches, and the manager, to ensure that players are asses for the right playing style.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Selected metrics to specifically assess full-backs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Full-Back Metric Demographics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Team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C1508BC3-B6E6-9D43-9BD4-5BB4F476B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49" y="1281279"/>
            <a:ext cx="5282298" cy="4643999"/>
          </a:xfrm>
          <a:prstGeom prst="rect">
            <a:avLst/>
          </a:prstGeom>
        </p:spPr>
      </p:pic>
    </p:spTree>
    <p:extLst>
      <p:ext uri="{BB962C8B-B14F-4D97-AF65-F5344CB8AC3E}">
        <p14:creationId xmlns:p14="http://schemas.microsoft.com/office/powerpoint/2010/main" val="360644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2699656" y="1449918"/>
            <a:ext cx="4500405" cy="438767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13/01/1994</a:t>
            </a: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Wrexham</a:t>
            </a: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26</a:t>
            </a: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1.75m</a:t>
            </a: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Welsh</a:t>
            </a: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0 (0)</a:t>
            </a: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Left Winger</a:t>
            </a: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Second Striker, Right Winger</a:t>
            </a:r>
          </a:p>
          <a:p>
            <a:pPr lvl="1">
              <a:buFont typeface="Arial" panose="020B0604020202020204" pitchFamily="34" charset="0"/>
              <a:buChar char="•"/>
            </a:pPr>
            <a:r>
              <a:rPr lang="en-GB" sz="1800" b="1" dirty="0">
                <a:solidFill>
                  <a:schemeClr val="tx1">
                    <a:lumMod val="85000"/>
                    <a:lumOff val="15000"/>
                  </a:schemeClr>
                </a:solidFill>
              </a:rPr>
              <a:t>Total appearances for Derby County in all competitions: </a:t>
            </a:r>
            <a:r>
              <a:rPr lang="en-GB" sz="1800" dirty="0">
                <a:solidFill>
                  <a:schemeClr val="tx1">
                    <a:lumMod val="85000"/>
                    <a:lumOff val="15000"/>
                  </a:schemeClr>
                </a:solidFill>
              </a:rPr>
              <a:t>124</a:t>
            </a:r>
          </a:p>
          <a:p>
            <a:pPr lvl="1">
              <a:buFont typeface="Arial" panose="020B0604020202020204" pitchFamily="34" charset="0"/>
              <a:buChar char="•"/>
            </a:pPr>
            <a:r>
              <a:rPr lang="en-GB" sz="1800" b="1" dirty="0">
                <a:solidFill>
                  <a:schemeClr val="tx1">
                    <a:lumMod val="85000"/>
                    <a:lumOff val="15000"/>
                  </a:schemeClr>
                </a:solidFill>
              </a:rPr>
              <a:t>Goals for Derby: </a:t>
            </a:r>
            <a:r>
              <a:rPr lang="en-GB" sz="1800" dirty="0">
                <a:solidFill>
                  <a:schemeClr val="tx1">
                    <a:lumMod val="85000"/>
                    <a:lumOff val="15000"/>
                  </a:schemeClr>
                </a:solidFill>
              </a:rPr>
              <a:t>23</a:t>
            </a:r>
          </a:p>
          <a:p>
            <a:pPr lvl="1">
              <a:buFont typeface="Arial" panose="020B0604020202020204" pitchFamily="34" charset="0"/>
              <a:buChar char="•"/>
            </a:pPr>
            <a:r>
              <a:rPr lang="en-GB" sz="1800" b="1" dirty="0">
                <a:solidFill>
                  <a:schemeClr val="tx1">
                    <a:lumMod val="85000"/>
                    <a:lumOff val="15000"/>
                  </a:schemeClr>
                </a:solidFill>
              </a:rPr>
              <a:t>Assists for Derby: </a:t>
            </a:r>
            <a:r>
              <a:rPr lang="en-GB" sz="1800" dirty="0">
                <a:solidFill>
                  <a:schemeClr val="tx1">
                    <a:lumMod val="85000"/>
                    <a:lumOff val="15000"/>
                  </a:schemeClr>
                </a:solidFill>
              </a:rPr>
              <a:t>18</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£4.32mil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Tom Lawrence</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bio data and estimated value data from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028" name="Picture 4" descr="Derby fine shamed Tom Lawrence and Mason Bennett six weeks' wages after  drink-driving charge">
            <a:extLst>
              <a:ext uri="{FF2B5EF4-FFF2-40B4-BE49-F238E27FC236}">
                <a16:creationId xmlns:a16="http://schemas.microsoft.com/office/drawing/2014/main" id="{44C26F22-B21C-2042-884A-ACB683AA6E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21" r="16000" b="3042"/>
          <a:stretch/>
        </p:blipFill>
        <p:spPr bwMode="auto">
          <a:xfrm>
            <a:off x="348342" y="1449917"/>
            <a:ext cx="2238961" cy="43876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5622992-7D16-F44D-8C17-03FB77994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955" y="1449917"/>
            <a:ext cx="4500405" cy="4387670"/>
          </a:xfrm>
          <a:prstGeom prst="rect">
            <a:avLst/>
          </a:prstGeom>
        </p:spPr>
      </p:pic>
    </p:spTree>
    <p:extLst>
      <p:ext uri="{BB962C8B-B14F-4D97-AF65-F5344CB8AC3E}">
        <p14:creationId xmlns:p14="http://schemas.microsoft.com/office/powerpoint/2010/main" val="786643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6328064" y="1281279"/>
            <a:ext cx="5476585" cy="4643999"/>
          </a:xfrm>
        </p:spPr>
        <p:txBody>
          <a:bodyPr lIns="0" tIns="0" rIns="0" bIns="0" anchor="t">
            <a:noAutofit/>
          </a:bodyPr>
          <a:lstStyle/>
          <a:p>
            <a:r>
              <a:rPr lang="en-GB" sz="1250" dirty="0">
                <a:solidFill>
                  <a:schemeClr val="tx1">
                    <a:lumMod val="85000"/>
                    <a:lumOff val="15000"/>
                  </a:schemeClr>
                </a:solidFill>
              </a:rPr>
              <a:t>..</a:t>
            </a:r>
          </a:p>
          <a:p>
            <a:endParaRPr lang="en-GB" sz="1250" dirty="0">
              <a:solidFill>
                <a:schemeClr val="tx1">
                  <a:lumMod val="85000"/>
                  <a:lumOff val="15000"/>
                </a:schemeClr>
              </a:solidFill>
            </a:endParaRPr>
          </a:p>
          <a:p>
            <a:r>
              <a:rPr lang="en-GB" sz="1250" dirty="0">
                <a:solidFill>
                  <a:schemeClr val="tx1">
                    <a:lumMod val="85000"/>
                    <a:lumOff val="15000"/>
                  </a:schemeClr>
                </a:solidFill>
              </a:rPr>
              <a:t>Again, in real world scouting, these metric would be agreed between the data analysts, the coaches, and the manager, to ensure that players are asses for the right playing style.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Selected metrics to specifically assess wingers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Winger Metric Demographics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Team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a:t>
            </a:r>
            <a:endParaRPr lang="en-GB" dirty="0">
              <a:solidFill>
                <a:schemeClr val="tx1">
                  <a:lumMod val="65000"/>
                  <a:lumOff val="35000"/>
                </a:schemeClr>
              </a:solidFill>
            </a:endParaRPr>
          </a:p>
        </p:txBody>
      </p:sp>
      <p:pic>
        <p:nvPicPr>
          <p:cNvPr id="9" name="Picture 8">
            <a:extLst>
              <a:ext uri="{FF2B5EF4-FFF2-40B4-BE49-F238E27FC236}">
                <a16:creationId xmlns:a16="http://schemas.microsoft.com/office/drawing/2014/main" id="{6FF8039C-A567-8042-AF09-4940D447C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 y="1281278"/>
            <a:ext cx="5267220" cy="4643999"/>
          </a:xfrm>
          <a:prstGeom prst="rect">
            <a:avLst/>
          </a:prstGeom>
        </p:spPr>
      </p:pic>
    </p:spTree>
    <p:extLst>
      <p:ext uri="{BB962C8B-B14F-4D97-AF65-F5344CB8AC3E}">
        <p14:creationId xmlns:p14="http://schemas.microsoft.com/office/powerpoint/2010/main" val="1228794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9321328" y="1281277"/>
            <a:ext cx="2483321" cy="4836021"/>
          </a:xfrm>
        </p:spPr>
        <p:txBody>
          <a:bodyPr lIns="0" tIns="0" rIns="0" bIns="0" anchor="t">
            <a:noAutofit/>
          </a:bodyPr>
          <a:lstStyle/>
          <a:p>
            <a:r>
              <a:rPr lang="en-GB" sz="1200" dirty="0">
                <a:solidFill>
                  <a:schemeClr val="tx1">
                    <a:lumMod val="85000"/>
                    <a:lumOff val="15000"/>
                  </a:schemeClr>
                </a:solidFill>
              </a:rPr>
              <a:t>Derby’s most common formation was a 4-3-3 with the captain Wayne Rooney playing deep in the midfield.</a:t>
            </a:r>
          </a:p>
          <a:p>
            <a:endParaRPr lang="en-GB" sz="1200" dirty="0">
              <a:solidFill>
                <a:schemeClr val="tx1">
                  <a:lumMod val="85000"/>
                  <a:lumOff val="15000"/>
                </a:schemeClr>
              </a:solidFill>
            </a:endParaRPr>
          </a:p>
          <a:p>
            <a:r>
              <a:rPr lang="en-GB" sz="1200" dirty="0">
                <a:solidFill>
                  <a:schemeClr val="tx1">
                    <a:lumMod val="85000"/>
                    <a:lumOff val="15000"/>
                  </a:schemeClr>
                </a:solidFill>
              </a:rPr>
              <a:t>The players in questions, Tom Lawrence and Jayden, Bogle were both regular starters, featuring 1</a:t>
            </a:r>
            <a:r>
              <a:rPr lang="en-GB" sz="1200" baseline="30000" dirty="0">
                <a:solidFill>
                  <a:schemeClr val="tx1">
                    <a:lumMod val="85000"/>
                    <a:lumOff val="15000"/>
                  </a:schemeClr>
                </a:solidFill>
              </a:rPr>
              <a:t>st</a:t>
            </a:r>
            <a:r>
              <a:rPr lang="en-GB" sz="1200" dirty="0">
                <a:solidFill>
                  <a:schemeClr val="tx1">
                    <a:lumMod val="85000"/>
                    <a:lumOff val="15000"/>
                  </a:schemeClr>
                </a:solidFill>
              </a:rPr>
              <a:t> (Lawrence) and 4</a:t>
            </a:r>
            <a:r>
              <a:rPr lang="en-GB" sz="1200" baseline="30000" dirty="0">
                <a:solidFill>
                  <a:schemeClr val="tx1">
                    <a:lumMod val="85000"/>
                    <a:lumOff val="15000"/>
                  </a:schemeClr>
                </a:solidFill>
              </a:rPr>
              <a:t>th</a:t>
            </a:r>
            <a:r>
              <a:rPr lang="en-GB" sz="1200" dirty="0">
                <a:solidFill>
                  <a:schemeClr val="tx1">
                    <a:lumMod val="85000"/>
                    <a:lumOff val="15000"/>
                  </a:schemeClr>
                </a:solidFill>
              </a:rPr>
              <a:t> (Bogle) in terms of minutes respectively during the campaign.</a:t>
            </a:r>
          </a:p>
          <a:p>
            <a:endParaRPr lang="en-GB" sz="1200" dirty="0">
              <a:solidFill>
                <a:schemeClr val="tx1">
                  <a:lumMod val="85000"/>
                  <a:lumOff val="15000"/>
                </a:schemeClr>
              </a:solidFill>
            </a:endParaRPr>
          </a:p>
          <a:p>
            <a:r>
              <a:rPr lang="en-GB" sz="1200" dirty="0">
                <a:solidFill>
                  <a:schemeClr val="tx1">
                    <a:lumMod val="85000"/>
                    <a:lumOff val="15000"/>
                  </a:schemeClr>
                </a:solidFill>
              </a:rPr>
              <a:t>Lawrence was by far Derby’s most used winger, with 3,574 minutes played. The next closest was Florian </a:t>
            </a:r>
            <a:r>
              <a:rPr lang="en-GB" sz="1200" dirty="0" err="1">
                <a:solidFill>
                  <a:schemeClr val="tx1">
                    <a:lumMod val="85000"/>
                    <a:lumOff val="15000"/>
                  </a:schemeClr>
                </a:solidFill>
              </a:rPr>
              <a:t>Jozefzoon</a:t>
            </a:r>
            <a:r>
              <a:rPr lang="en-GB" sz="1200" dirty="0">
                <a:solidFill>
                  <a:schemeClr val="tx1">
                    <a:lumMod val="85000"/>
                    <a:lumOff val="15000"/>
                  </a:schemeClr>
                </a:solidFill>
              </a:rPr>
              <a:t> with 628 minutes and then Morgan Whittaker with 482 minutes.</a:t>
            </a:r>
          </a:p>
          <a:p>
            <a:endParaRPr lang="en-GB" sz="1200" dirty="0">
              <a:solidFill>
                <a:schemeClr val="tx1">
                  <a:lumMod val="85000"/>
                  <a:lumOff val="15000"/>
                </a:schemeClr>
              </a:solidFill>
            </a:endParaRPr>
          </a:p>
          <a:p>
            <a:r>
              <a:rPr lang="en-GB" sz="1200" dirty="0">
                <a:solidFill>
                  <a:schemeClr val="tx1">
                    <a:lumMod val="85000"/>
                    <a:lumOff val="15000"/>
                  </a:schemeClr>
                </a:solidFill>
              </a:rPr>
              <a:t>Likewise, Bogle was Derby’s most used right-back with 3,127 minutes, ahead of Derby’s alternative right-back Andre Wisdom with 1,583 minutes.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Team Profile - most featured players for the 2019/20 season as per Play Time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Derby County’s Starting XI</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Starting XI graphic produced using </a:t>
            </a:r>
            <a:r>
              <a:rPr lang="en-GB" sz="900" dirty="0" err="1">
                <a:solidFill>
                  <a:schemeClr val="tx1">
                    <a:lumMod val="65000"/>
                    <a:lumOff val="35000"/>
                  </a:schemeClr>
                </a:solidFill>
              </a:rPr>
              <a:t>StartingEleven.co.uk</a:t>
            </a:r>
            <a:r>
              <a:rPr lang="en-GB" sz="900" dirty="0">
                <a:solidFill>
                  <a:schemeClr val="tx1">
                    <a:lumMod val="65000"/>
                    <a:lumOff val="35000"/>
                  </a:schemeClr>
                </a:solidFill>
              </a:rPr>
              <a:t> available: https://</a:t>
            </a:r>
            <a:r>
              <a:rPr lang="en-GB" sz="900" dirty="0" err="1">
                <a:solidFill>
                  <a:schemeClr val="tx1">
                    <a:lumMod val="65000"/>
                    <a:lumOff val="35000"/>
                  </a:schemeClr>
                </a:solidFill>
              </a:rPr>
              <a:t>startingeleven.co.uk</a:t>
            </a:r>
            <a:r>
              <a:rPr lang="en-GB" sz="900" dirty="0">
                <a:solidFill>
                  <a:schemeClr val="tx1">
                    <a:lumMod val="65000"/>
                    <a:lumOff val="35000"/>
                  </a:schemeClr>
                </a:solidFill>
              </a:rPr>
              <a:t>/user-formation/325511</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EFA58ECB-62A8-A44C-BB45-19941FD4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1" y="1281278"/>
            <a:ext cx="3344978" cy="4643999"/>
          </a:xfrm>
          <a:prstGeom prst="rect">
            <a:avLst/>
          </a:prstGeom>
        </p:spPr>
      </p:pic>
      <p:pic>
        <p:nvPicPr>
          <p:cNvPr id="10" name="Picture 9">
            <a:extLst>
              <a:ext uri="{FF2B5EF4-FFF2-40B4-BE49-F238E27FC236}">
                <a16:creationId xmlns:a16="http://schemas.microsoft.com/office/drawing/2014/main" id="{C7BD14D8-4C7B-1E42-88F0-8DB73F5FC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268" y="1281278"/>
            <a:ext cx="5399121" cy="4643999"/>
          </a:xfrm>
          <a:prstGeom prst="rect">
            <a:avLst/>
          </a:prstGeom>
        </p:spPr>
      </p:pic>
    </p:spTree>
    <p:extLst>
      <p:ext uri="{BB962C8B-B14F-4D97-AF65-F5344CB8AC3E}">
        <p14:creationId xmlns:p14="http://schemas.microsoft.com/office/powerpoint/2010/main" val="104560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B1D38B-60E1-490D-9E08-C2309D884DA8}"/>
              </a:ext>
            </a:extLst>
          </p:cNvPr>
          <p:cNvSpPr>
            <a:spLocks noGrp="1"/>
          </p:cNvSpPr>
          <p:nvPr>
            <p:ph type="body" sz="quarter" idx="16"/>
          </p:nvPr>
        </p:nvSpPr>
        <p:spPr>
          <a:xfrm>
            <a:off x="6220125" y="1193800"/>
            <a:ext cx="5584526" cy="4978400"/>
          </a:xfrm>
          <a:noFill/>
        </p:spPr>
        <p:txBody>
          <a:bodyPr lIns="0" tIns="0" rIns="0" bIns="0" anchor="t"/>
          <a:lstStyle/>
          <a:p>
            <a:pPr marL="239395" indent="-239395"/>
            <a:endParaRPr lang="en-GB" sz="1800" b="1" dirty="0">
              <a:solidFill>
                <a:schemeClr val="tx1">
                  <a:lumMod val="85000"/>
                  <a:lumOff val="15000"/>
                </a:schemeClr>
              </a:solidFill>
            </a:endParaRPr>
          </a:p>
          <a:p>
            <a:pPr marL="239395" indent="-239395"/>
            <a:r>
              <a:rPr lang="en-GB" sz="1800" b="1" dirty="0">
                <a:solidFill>
                  <a:schemeClr val="tx1">
                    <a:lumMod val="85000"/>
                    <a:lumOff val="15000"/>
                  </a:schemeClr>
                </a:solidFill>
              </a:rPr>
              <a:t>Data analysis slides:</a:t>
            </a:r>
          </a:p>
          <a:p>
            <a:pPr marL="0" indent="0">
              <a:buNone/>
            </a:pPr>
            <a:endParaRPr lang="en-GB" sz="1800" b="1" dirty="0">
              <a:solidFill>
                <a:schemeClr val="tx1">
                  <a:lumMod val="85000"/>
                  <a:lumOff val="15000"/>
                </a:schemeClr>
              </a:solidFill>
            </a:endParaRPr>
          </a:p>
          <a:p>
            <a:pPr marL="527685" lvl="1" indent="-239395"/>
            <a:r>
              <a:rPr lang="en-GB" sz="1800" dirty="0">
                <a:solidFill>
                  <a:schemeClr val="tx1">
                    <a:lumMod val="85000"/>
                    <a:lumOff val="15000"/>
                  </a:schemeClr>
                </a:solidFill>
              </a:rPr>
              <a:t>Player demographics</a:t>
            </a:r>
          </a:p>
          <a:p>
            <a:pPr marL="527685" lvl="1" indent="-239395"/>
            <a:endParaRPr lang="en-GB" sz="1800" dirty="0">
              <a:solidFill>
                <a:schemeClr val="tx1">
                  <a:lumMod val="85000"/>
                  <a:lumOff val="15000"/>
                </a:schemeClr>
              </a:solidFill>
            </a:endParaRPr>
          </a:p>
          <a:p>
            <a:pPr marL="527685" lvl="1" indent="-239395"/>
            <a:r>
              <a:rPr lang="en-GB" sz="1800" dirty="0">
                <a:solidFill>
                  <a:schemeClr val="tx1">
                    <a:lumMod val="85000"/>
                    <a:lumOff val="15000"/>
                  </a:schemeClr>
                </a:solidFill>
              </a:rPr>
              <a:t>Team demographics</a:t>
            </a:r>
          </a:p>
          <a:p>
            <a:pPr marL="527685" lvl="1" indent="-239395"/>
            <a:endParaRPr lang="en-GB" sz="1800" dirty="0">
              <a:solidFill>
                <a:schemeClr val="tx1">
                  <a:lumMod val="85000"/>
                  <a:lumOff val="15000"/>
                </a:schemeClr>
              </a:solidFill>
            </a:endParaRPr>
          </a:p>
          <a:p>
            <a:pPr marL="527685" lvl="1" indent="-239395"/>
            <a:r>
              <a:rPr lang="en-GB" sz="1800" dirty="0">
                <a:solidFill>
                  <a:schemeClr val="tx1">
                    <a:lumMod val="85000"/>
                    <a:lumOff val="15000"/>
                  </a:schemeClr>
                </a:solidFill>
              </a:rPr>
              <a:t>Player Radars</a:t>
            </a:r>
          </a:p>
        </p:txBody>
      </p:sp>
      <p:sp>
        <p:nvSpPr>
          <p:cNvPr id="3" name="Slide Number Placeholder 2">
            <a:extLst>
              <a:ext uri="{FF2B5EF4-FFF2-40B4-BE49-F238E27FC236}">
                <a16:creationId xmlns:a16="http://schemas.microsoft.com/office/drawing/2014/main" id="{23E71EE5-9E02-4637-B40E-C7A81315E93B}"/>
              </a:ext>
            </a:extLst>
          </p:cNvPr>
          <p:cNvSpPr>
            <a:spLocks noGrp="1"/>
          </p:cNvSpPr>
          <p:nvPr>
            <p:ph type="sldNum" sz="quarter" idx="4"/>
          </p:nvPr>
        </p:nvSpPr>
        <p:spPr/>
        <p:txBody>
          <a:bodyPr/>
          <a:lstStyle/>
          <a:p>
            <a:fld id="{2FB96976-799D-CE43-8922-EB3C171DB3D8}" type="slidenum">
              <a:rPr lang="en-US" smtClean="0"/>
              <a:pPr/>
              <a:t>2</a:t>
            </a:fld>
            <a:endParaRPr lang="en-US"/>
          </a:p>
        </p:txBody>
      </p:sp>
      <p:sp>
        <p:nvSpPr>
          <p:cNvPr id="4" name="Text Placeholder 3">
            <a:extLst>
              <a:ext uri="{FF2B5EF4-FFF2-40B4-BE49-F238E27FC236}">
                <a16:creationId xmlns:a16="http://schemas.microsoft.com/office/drawing/2014/main" id="{411B750A-9C55-4ED5-9215-01721035100A}"/>
              </a:ext>
            </a:extLst>
          </p:cNvPr>
          <p:cNvSpPr>
            <a:spLocks noGrp="1"/>
          </p:cNvSpPr>
          <p:nvPr>
            <p:ph type="body" sz="quarter" idx="15"/>
          </p:nvPr>
        </p:nvSpPr>
        <p:spPr/>
        <p:txBody>
          <a:bodyPr/>
          <a:lstStyle/>
          <a:p>
            <a:endParaRPr lang="en-GB">
              <a:solidFill>
                <a:schemeClr val="tx2"/>
              </a:solidFill>
            </a:endParaRPr>
          </a:p>
        </p:txBody>
      </p:sp>
      <p:sp>
        <p:nvSpPr>
          <p:cNvPr id="5" name="Text Placeholder 4">
            <a:extLst>
              <a:ext uri="{FF2B5EF4-FFF2-40B4-BE49-F238E27FC236}">
                <a16:creationId xmlns:a16="http://schemas.microsoft.com/office/drawing/2014/main" id="{4D1DAADB-11EE-483F-94A6-26658F923E0E}"/>
              </a:ext>
            </a:extLst>
          </p:cNvPr>
          <p:cNvSpPr>
            <a:spLocks noGrp="1"/>
          </p:cNvSpPr>
          <p:nvPr>
            <p:ph type="body" sz="quarter" idx="18"/>
          </p:nvPr>
        </p:nvSpPr>
        <p:spPr/>
        <p:txBody>
          <a:bodyPr wrap="none" lIns="0" tIns="0" rIns="0" bIns="0" anchor="t">
            <a:noAutofit/>
          </a:bodyPr>
          <a:lstStyle/>
          <a:p>
            <a:r>
              <a:rPr lang="en-GB" sz="2650" dirty="0"/>
              <a:t>Contents</a:t>
            </a:r>
            <a:endParaRPr lang="en-GB" dirty="0"/>
          </a:p>
        </p:txBody>
      </p:sp>
      <p:sp>
        <p:nvSpPr>
          <p:cNvPr id="7" name="Text Placeholder 1">
            <a:extLst>
              <a:ext uri="{FF2B5EF4-FFF2-40B4-BE49-F238E27FC236}">
                <a16:creationId xmlns:a16="http://schemas.microsoft.com/office/drawing/2014/main" id="{05156830-317E-44D2-A2D9-DE8CD32107D2}"/>
              </a:ext>
            </a:extLst>
          </p:cNvPr>
          <p:cNvSpPr txBox="1">
            <a:spLocks/>
          </p:cNvSpPr>
          <p:nvPr/>
        </p:nvSpPr>
        <p:spPr>
          <a:xfrm>
            <a:off x="387351" y="1193800"/>
            <a:ext cx="5584526" cy="4978400"/>
          </a:xfrm>
          <a:prstGeom prst="rect">
            <a:avLst/>
          </a:prstGeom>
          <a:noFill/>
        </p:spPr>
        <p:txBody>
          <a:bodyPr lIns="0" tIns="0" rIns="0" bIns="0"/>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GB" sz="1800" b="1" dirty="0">
              <a:solidFill>
                <a:schemeClr val="tx1">
                  <a:lumMod val="85000"/>
                  <a:lumOff val="15000"/>
                </a:schemeClr>
              </a:solidFill>
            </a:endParaRPr>
          </a:p>
          <a:p>
            <a:r>
              <a:rPr lang="en-GB" sz="1800" b="1" dirty="0">
                <a:solidFill>
                  <a:schemeClr val="tx1">
                    <a:lumMod val="85000"/>
                    <a:lumOff val="15000"/>
                  </a:schemeClr>
                </a:solidFill>
              </a:rPr>
              <a:t>Background slides:</a:t>
            </a:r>
          </a:p>
          <a:p>
            <a:pPr marL="0" indent="0">
              <a:buNone/>
            </a:pPr>
            <a:endParaRPr lang="en-GB" sz="1800" b="1" dirty="0">
              <a:solidFill>
                <a:schemeClr val="tx1">
                  <a:lumMod val="85000"/>
                  <a:lumOff val="15000"/>
                </a:schemeClr>
              </a:solidFill>
            </a:endParaRPr>
          </a:p>
          <a:p>
            <a:pPr lvl="1"/>
            <a:r>
              <a:rPr lang="en-GB" sz="1800" dirty="0">
                <a:solidFill>
                  <a:schemeClr val="tx1">
                    <a:lumMod val="85000"/>
                    <a:lumOff val="15000"/>
                  </a:schemeClr>
                </a:solidFill>
              </a:rPr>
              <a:t>About this presentation pack</a:t>
            </a:r>
          </a:p>
          <a:p>
            <a:pPr lvl="1"/>
            <a:endParaRPr lang="en-GB" sz="1800" dirty="0">
              <a:solidFill>
                <a:schemeClr val="tx1">
                  <a:lumMod val="85000"/>
                  <a:lumOff val="15000"/>
                </a:schemeClr>
              </a:solidFill>
            </a:endParaRPr>
          </a:p>
          <a:p>
            <a:pPr lvl="1"/>
            <a:r>
              <a:rPr lang="en-GB" sz="1800" dirty="0">
                <a:solidFill>
                  <a:schemeClr val="tx1">
                    <a:lumMod val="85000"/>
                    <a:lumOff val="15000"/>
                  </a:schemeClr>
                </a:solidFill>
              </a:rPr>
              <a:t>Task brief</a:t>
            </a:r>
          </a:p>
          <a:p>
            <a:pPr lvl="1"/>
            <a:endParaRPr lang="en-GB" sz="1800" dirty="0">
              <a:solidFill>
                <a:schemeClr val="tx1">
                  <a:lumMod val="85000"/>
                  <a:lumOff val="15000"/>
                </a:schemeClr>
              </a:solidFill>
            </a:endParaRPr>
          </a:p>
          <a:p>
            <a:pPr lvl="1"/>
            <a:r>
              <a:rPr lang="en-GB" sz="1800" dirty="0">
                <a:solidFill>
                  <a:schemeClr val="tx1">
                    <a:lumMod val="85000"/>
                    <a:lumOff val="15000"/>
                  </a:schemeClr>
                </a:solidFill>
              </a:rPr>
              <a:t>Workflow and tools used for this data analysis</a:t>
            </a:r>
          </a:p>
          <a:p>
            <a:pPr lvl="1"/>
            <a:endParaRPr lang="en-GB" sz="1800" dirty="0">
              <a:solidFill>
                <a:schemeClr val="tx1">
                  <a:lumMod val="85000"/>
                  <a:lumOff val="15000"/>
                </a:schemeClr>
              </a:solidFill>
            </a:endParaRPr>
          </a:p>
          <a:p>
            <a:pPr lvl="1"/>
            <a:r>
              <a:rPr lang="en-GB" sz="1800" dirty="0">
                <a:solidFill>
                  <a:schemeClr val="tx1">
                    <a:lumMod val="85000"/>
                    <a:lumOff val="15000"/>
                  </a:schemeClr>
                </a:solidFill>
              </a:rPr>
              <a:t>Datasets used</a:t>
            </a:r>
          </a:p>
        </p:txBody>
      </p:sp>
    </p:spTree>
    <p:extLst>
      <p:ext uri="{BB962C8B-B14F-4D97-AF65-F5344CB8AC3E}">
        <p14:creationId xmlns:p14="http://schemas.microsoft.com/office/powerpoint/2010/main" val="2418054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6313714" y="1281279"/>
            <a:ext cx="5490935" cy="4726231"/>
          </a:xfrm>
        </p:spPr>
        <p:txBody>
          <a:bodyPr lIns="0" tIns="0" rIns="0" bIns="0" anchor="t">
            <a:noAutofit/>
          </a:bodyPr>
          <a:lstStyle/>
          <a:p>
            <a:r>
              <a:rPr lang="en-GB" sz="1050" dirty="0">
                <a:solidFill>
                  <a:schemeClr val="tx1">
                    <a:lumMod val="85000"/>
                    <a:lumOff val="15000"/>
                  </a:schemeClr>
                </a:solidFill>
              </a:rPr>
              <a:t>Simple bar chart that splits players into their positions – goalkeeper, defender, midfielder, and forward.</a:t>
            </a:r>
          </a:p>
          <a:p>
            <a:endParaRPr lang="en-GB" sz="1050" dirty="0">
              <a:solidFill>
                <a:schemeClr val="tx1">
                  <a:lumMod val="85000"/>
                  <a:lumOff val="15000"/>
                </a:schemeClr>
              </a:solidFill>
            </a:endParaRPr>
          </a:p>
          <a:p>
            <a:r>
              <a:rPr lang="en-GB" sz="1050" dirty="0">
                <a:solidFill>
                  <a:schemeClr val="tx1">
                    <a:lumMod val="85000"/>
                    <a:lumOff val="15000"/>
                  </a:schemeClr>
                </a:solidFill>
              </a:rPr>
              <a:t>The bars show for each player the minutes played, no. appearances, no. starts, and the estimated transfer value.</a:t>
            </a:r>
          </a:p>
          <a:p>
            <a:endParaRPr lang="en-GB" sz="1050" dirty="0">
              <a:solidFill>
                <a:schemeClr val="tx1">
                  <a:lumMod val="85000"/>
                  <a:lumOff val="15000"/>
                </a:schemeClr>
              </a:solidFill>
            </a:endParaRPr>
          </a:p>
          <a:p>
            <a:r>
              <a:rPr lang="en-GB" sz="1050" dirty="0">
                <a:solidFill>
                  <a:schemeClr val="tx1">
                    <a:lumMod val="85000"/>
                    <a:lumOff val="15000"/>
                  </a:schemeClr>
                </a:solidFill>
              </a:rPr>
              <a:t>In this example, we can see the players that had the most minutes on the pitch for Liverpool during their title-winning season.</a:t>
            </a:r>
          </a:p>
          <a:p>
            <a:endParaRPr lang="en-GB" sz="1050" dirty="0">
              <a:solidFill>
                <a:schemeClr val="tx1">
                  <a:lumMod val="85000"/>
                  <a:lumOff val="15000"/>
                </a:schemeClr>
              </a:solidFill>
            </a:endParaRPr>
          </a:p>
          <a:p>
            <a:r>
              <a:rPr lang="en-GB" sz="1050" dirty="0">
                <a:solidFill>
                  <a:schemeClr val="tx1">
                    <a:lumMod val="85000"/>
                    <a:lumOff val="15000"/>
                  </a:schemeClr>
                </a:solidFill>
              </a:rPr>
              <a:t>Dataset is created by fuzzy matching two independent datasets - player performance data from </a:t>
            </a:r>
            <a:r>
              <a:rPr lang="en-GB" sz="1050" dirty="0">
                <a:solidFill>
                  <a:schemeClr val="tx1">
                    <a:lumMod val="85000"/>
                    <a:lumOff val="15000"/>
                  </a:schemeClr>
                </a:solidFill>
                <a:hlinkClick r:id="rId3">
                  <a:extLst>
                    <a:ext uri="{A12FA001-AC4F-418D-AE19-62706E023703}">
                      <ahyp:hlinkClr xmlns:ahyp="http://schemas.microsoft.com/office/drawing/2018/hyperlinkcolor" val="tx"/>
                    </a:ext>
                  </a:extLst>
                </a:hlinkClick>
              </a:rPr>
              <a:t>FBref</a:t>
            </a:r>
            <a:r>
              <a:rPr lang="en-GB" sz="1050" dirty="0">
                <a:solidFill>
                  <a:schemeClr val="tx1">
                    <a:lumMod val="85000"/>
                    <a:lumOff val="15000"/>
                  </a:schemeClr>
                </a:solidFill>
              </a:rPr>
              <a:t>, provided by </a:t>
            </a:r>
            <a:r>
              <a:rPr lang="en-GB" sz="1050" dirty="0">
                <a:solidFill>
                  <a:schemeClr val="tx1">
                    <a:lumMod val="85000"/>
                    <a:lumOff val="15000"/>
                  </a:schemeClr>
                </a:solidFill>
                <a:hlinkClick r:id="rId4">
                  <a:extLst>
                    <a:ext uri="{A12FA001-AC4F-418D-AE19-62706E023703}">
                      <ahyp:hlinkClr xmlns:ahyp="http://schemas.microsoft.com/office/drawing/2018/hyperlinkcolor" val="tx"/>
                    </a:ext>
                  </a:extLst>
                </a:hlinkClick>
              </a:rPr>
              <a:t>Statsbomb</a:t>
            </a:r>
            <a:r>
              <a:rPr lang="en-GB" sz="1050" dirty="0">
                <a:solidFill>
                  <a:schemeClr val="tx1">
                    <a:lumMod val="85000"/>
                    <a:lumOff val="15000"/>
                  </a:schemeClr>
                </a:solidFill>
              </a:rPr>
              <a:t>, and player valuation data from </a:t>
            </a:r>
            <a:r>
              <a:rPr lang="en-GB" sz="1050" dirty="0">
                <a:solidFill>
                  <a:schemeClr val="tx1">
                    <a:lumMod val="85000"/>
                    <a:lumOff val="15000"/>
                  </a:schemeClr>
                </a:solidFill>
                <a:hlinkClick r:id="rId5">
                  <a:extLst>
                    <a:ext uri="{A12FA001-AC4F-418D-AE19-62706E023703}">
                      <ahyp:hlinkClr xmlns:ahyp="http://schemas.microsoft.com/office/drawing/2018/hyperlinkcolor" val="tx"/>
                    </a:ext>
                  </a:extLst>
                </a:hlinkClick>
              </a:rPr>
              <a:t>TransferMarkt</a:t>
            </a:r>
            <a:r>
              <a:rPr lang="en-GB" sz="1050" dirty="0">
                <a:solidFill>
                  <a:schemeClr val="tx1">
                    <a:lumMod val="85000"/>
                    <a:lumOff val="15000"/>
                  </a:schemeClr>
                </a:solidFill>
              </a:rPr>
              <a:t>, </a:t>
            </a:r>
          </a:p>
          <a:p>
            <a:endParaRPr lang="en-GB" sz="1050" dirty="0">
              <a:solidFill>
                <a:schemeClr val="tx1">
                  <a:lumMod val="85000"/>
                  <a:lumOff val="15000"/>
                </a:schemeClr>
              </a:solidFill>
            </a:endParaRPr>
          </a:p>
          <a:p>
            <a:r>
              <a:rPr lang="en-GB" sz="1050" dirty="0">
                <a:solidFill>
                  <a:schemeClr val="tx1">
                    <a:lumMod val="85000"/>
                    <a:lumOff val="15000"/>
                  </a:schemeClr>
                </a:solidFill>
              </a:rPr>
              <a:t>Dataset covers all players in the Big 5 European leagues for the 17/18-20/21 seasons.</a:t>
            </a:r>
          </a:p>
          <a:p>
            <a:endParaRPr lang="en-GB" sz="1050" dirty="0">
              <a:solidFill>
                <a:schemeClr val="tx1">
                  <a:lumMod val="85000"/>
                  <a:lumOff val="15000"/>
                </a:schemeClr>
              </a:solidFill>
            </a:endParaRPr>
          </a:p>
          <a:p>
            <a:r>
              <a:rPr lang="en-GB" sz="1050" dirty="0">
                <a:solidFill>
                  <a:schemeClr val="tx1">
                    <a:lumMod val="85000"/>
                    <a:lumOff val="15000"/>
                  </a:schemeClr>
                </a:solidFill>
              </a:rPr>
              <a:t>Data can be filtered for league, season, club, player nationality, a player’s estimated market value, age, or number of games played by the player.</a:t>
            </a:r>
          </a:p>
          <a:p>
            <a:endParaRPr lang="en-GB" sz="1050" dirty="0">
              <a:solidFill>
                <a:schemeClr val="tx1">
                  <a:lumMod val="85000"/>
                  <a:lumOff val="15000"/>
                </a:schemeClr>
              </a:solidFill>
            </a:endParaRPr>
          </a:p>
          <a:p>
            <a:r>
              <a:rPr lang="en-GB" sz="1050" dirty="0">
                <a:solidFill>
                  <a:schemeClr val="tx1">
                    <a:lumMod val="85000"/>
                    <a:lumOff val="15000"/>
                  </a:schemeClr>
                </a:solidFill>
              </a:rPr>
              <a:t>This is a nice and simple dashboard that can provide a lot of key player information to the analysts and coaches in seconds, all in one location.</a:t>
            </a:r>
          </a:p>
          <a:p>
            <a:endParaRPr lang="en-GB" sz="1050" dirty="0">
              <a:solidFill>
                <a:schemeClr val="tx1">
                  <a:lumMod val="85000"/>
                  <a:lumOff val="15000"/>
                </a:schemeClr>
              </a:solidFill>
            </a:endParaRPr>
          </a:p>
          <a:p>
            <a:r>
              <a:rPr lang="en-GB" sz="1050" dirty="0">
                <a:solidFill>
                  <a:schemeClr val="tx1">
                    <a:lumMod val="85000"/>
                    <a:lumOff val="15000"/>
                  </a:schemeClr>
                </a:solidFill>
              </a:rPr>
              <a:t>Ideas of data that would be good to potentially include:</a:t>
            </a:r>
          </a:p>
          <a:p>
            <a:pPr lvl="1"/>
            <a:r>
              <a:rPr lang="en-GB" sz="1050" dirty="0">
                <a:solidFill>
                  <a:schemeClr val="tx1">
                    <a:lumMod val="85000"/>
                    <a:lumOff val="15000"/>
                  </a:schemeClr>
                </a:solidFill>
              </a:rPr>
              <a:t>No. substitute appearances (on and off)</a:t>
            </a:r>
          </a:p>
          <a:p>
            <a:pPr lvl="1"/>
            <a:r>
              <a:rPr lang="en-GB" sz="1050" dirty="0">
                <a:solidFill>
                  <a:schemeClr val="tx1">
                    <a:lumMod val="85000"/>
                    <a:lumOff val="15000"/>
                  </a:schemeClr>
                </a:solidFill>
              </a:rPr>
              <a:t>Player height</a:t>
            </a:r>
          </a:p>
          <a:p>
            <a:pPr lvl="1"/>
            <a:r>
              <a:rPr lang="en-GB" sz="1050" dirty="0">
                <a:solidFill>
                  <a:schemeClr val="tx1">
                    <a:lumMod val="85000"/>
                    <a:lumOff val="15000"/>
                  </a:schemeClr>
                </a:solidFill>
              </a:rPr>
              <a:t>Dominant foot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Simple bar charts the deliver key player information quickly and concisely</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Player Demographics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a:t>
            </a:r>
            <a:r>
              <a:rPr lang="en-GB" sz="900" dirty="0" err="1">
                <a:solidFill>
                  <a:schemeClr val="tx1">
                    <a:lumMod val="65000"/>
                    <a:lumOff val="35000"/>
                  </a:schemeClr>
                </a:solidFill>
              </a:rPr>
              <a:t>FBref</a:t>
            </a:r>
            <a:r>
              <a:rPr lang="en-GB" sz="900" dirty="0">
                <a:solidFill>
                  <a:schemeClr val="tx1">
                    <a:lumMod val="65000"/>
                    <a:lumOff val="35000"/>
                  </a:schemeClr>
                </a:solidFill>
              </a:rPr>
              <a:t> and estimated market value data provided by </a:t>
            </a:r>
            <a:r>
              <a:rPr lang="en-GB" sz="900" dirty="0" err="1">
                <a:solidFill>
                  <a:schemeClr val="tx1">
                    <a:lumMod val="65000"/>
                    <a:lumOff val="35000"/>
                  </a:schemeClr>
                </a:solidFill>
              </a:rPr>
              <a:t>TransferMarkt</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A7846F16-E2D4-2B47-99DA-EB9EC1514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64" y="1242999"/>
            <a:ext cx="5701136" cy="4682280"/>
          </a:xfrm>
          <a:prstGeom prst="rect">
            <a:avLst/>
          </a:prstGeom>
        </p:spPr>
      </p:pic>
    </p:spTree>
    <p:extLst>
      <p:ext uri="{BB962C8B-B14F-4D97-AF65-F5344CB8AC3E}">
        <p14:creationId xmlns:p14="http://schemas.microsoft.com/office/powerpoint/2010/main" val="822920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6328064" y="1281279"/>
            <a:ext cx="5476585" cy="4643999"/>
          </a:xfrm>
        </p:spPr>
        <p:txBody>
          <a:bodyPr lIns="0" tIns="0" rIns="0" bIns="0" anchor="t">
            <a:noAutofit/>
          </a:bodyPr>
          <a:lstStyle/>
          <a:p>
            <a:r>
              <a:rPr lang="en-GB" sz="1250" dirty="0">
                <a:solidFill>
                  <a:schemeClr val="tx1">
                    <a:lumMod val="85000"/>
                    <a:lumOff val="15000"/>
                  </a:schemeClr>
                </a:solidFill>
              </a:rPr>
              <a:t>This simple attacking metrics dashboard shows the key attacking metrics of the 24 Championship teams for the 2019/20 season. These metrics includes shots, goals assists, crosses, passes, passes OP (Open Play) final third, passes OP box, and carries into the box.</a:t>
            </a:r>
          </a:p>
          <a:p>
            <a:endParaRPr lang="en-GB" sz="1250" dirty="0">
              <a:solidFill>
                <a:schemeClr val="tx1">
                  <a:lumMod val="85000"/>
                  <a:lumOff val="15000"/>
                </a:schemeClr>
              </a:solidFill>
            </a:endParaRPr>
          </a:p>
          <a:p>
            <a:r>
              <a:rPr lang="en-GB" sz="1250" dirty="0">
                <a:solidFill>
                  <a:schemeClr val="tx1">
                    <a:lumMod val="85000"/>
                    <a:lumOff val="15000"/>
                  </a:schemeClr>
                </a:solidFill>
              </a:rPr>
              <a:t>From the data, we can see </a:t>
            </a:r>
          </a:p>
          <a:p>
            <a:endParaRPr lang="en-GB" sz="1250" dirty="0">
              <a:solidFill>
                <a:schemeClr val="tx1">
                  <a:lumMod val="85000"/>
                  <a:lumOff val="15000"/>
                </a:schemeClr>
              </a:solidFill>
            </a:endParaRPr>
          </a:p>
          <a:p>
            <a:r>
              <a:rPr lang="en-GB" sz="1250" dirty="0">
                <a:solidFill>
                  <a:schemeClr val="tx1">
                    <a:lumMod val="85000"/>
                    <a:lumOff val="15000"/>
                  </a:schemeClr>
                </a:solidFill>
              </a:rPr>
              <a:t>In this example, we can see that for the 19/20 season Manchester City finished top of all attacking metrics bar crosses, however, it was Liverpool that finished as league winners. This suggests that it was Manchester City’s defence that contributed to them not putting up a stronger title challenge during the season.</a:t>
            </a:r>
          </a:p>
          <a:p>
            <a:endParaRPr lang="en-GB" sz="1250" dirty="0">
              <a:solidFill>
                <a:schemeClr val="tx1">
                  <a:lumMod val="85000"/>
                  <a:lumOff val="15000"/>
                </a:schemeClr>
              </a:solidFill>
            </a:endParaRPr>
          </a:p>
          <a:p>
            <a:r>
              <a:rPr lang="en-GB" sz="1250" dirty="0">
                <a:solidFill>
                  <a:schemeClr val="tx1">
                    <a:lumMod val="85000"/>
                    <a:lumOff val="15000"/>
                  </a:schemeClr>
                </a:solidFill>
              </a:rPr>
              <a:t>The data also suggests that Liverpool out-performed their </a:t>
            </a:r>
            <a:r>
              <a:rPr lang="en-GB" sz="1250" dirty="0" err="1">
                <a:solidFill>
                  <a:schemeClr val="tx1">
                    <a:lumMod val="85000"/>
                    <a:lumOff val="15000"/>
                  </a:schemeClr>
                </a:solidFill>
              </a:rPr>
              <a:t>xG</a:t>
            </a:r>
            <a:r>
              <a:rPr lang="en-GB" sz="1250" dirty="0">
                <a:solidFill>
                  <a:schemeClr val="tx1">
                    <a:lumMod val="85000"/>
                    <a:lumOff val="15000"/>
                  </a:schemeClr>
                </a:solidFill>
              </a:rPr>
              <a:t>, scoring 12 more goals than expected.</a:t>
            </a:r>
          </a:p>
          <a:p>
            <a:endParaRPr lang="en-GB" sz="1250" dirty="0">
              <a:solidFill>
                <a:schemeClr val="tx1">
                  <a:lumMod val="85000"/>
                  <a:lumOff val="15000"/>
                </a:schemeClr>
              </a:solidFill>
            </a:endParaRPr>
          </a:p>
          <a:p>
            <a:r>
              <a:rPr lang="en-GB" sz="1250" dirty="0">
                <a:solidFill>
                  <a:schemeClr val="tx1">
                    <a:lumMod val="85000"/>
                    <a:lumOff val="15000"/>
                  </a:schemeClr>
                </a:solidFill>
              </a:rPr>
              <a:t>Like the Player Demographics dashboard, this is a nice and simple visualisation that can provide a lot of key team information very quickly and in an easily digestible manner.</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Overview of teams metrics to get a feel of their playing style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Team Demographics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Team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a:t>
            </a:r>
            <a:endParaRPr lang="en-GB" dirty="0">
              <a:solidFill>
                <a:schemeClr val="tx1">
                  <a:lumMod val="65000"/>
                  <a:lumOff val="35000"/>
                </a:schemeClr>
              </a:solidFill>
            </a:endParaRPr>
          </a:p>
        </p:txBody>
      </p:sp>
      <p:pic>
        <p:nvPicPr>
          <p:cNvPr id="12" name="Picture 11">
            <a:extLst>
              <a:ext uri="{FF2B5EF4-FFF2-40B4-BE49-F238E27FC236}">
                <a16:creationId xmlns:a16="http://schemas.microsoft.com/office/drawing/2014/main" id="{E55013D5-B0B1-BB4B-8FF2-561658B8B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49" y="1313253"/>
            <a:ext cx="5308370" cy="4612025"/>
          </a:xfrm>
          <a:prstGeom prst="rect">
            <a:avLst/>
          </a:prstGeom>
        </p:spPr>
      </p:pic>
    </p:spTree>
    <p:extLst>
      <p:ext uri="{BB962C8B-B14F-4D97-AF65-F5344CB8AC3E}">
        <p14:creationId xmlns:p14="http://schemas.microsoft.com/office/powerpoint/2010/main" val="437910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22</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044557"/>
            <a:ext cx="11523406" cy="3298005"/>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500" dirty="0">
                <a:solidFill>
                  <a:schemeClr val="tx1">
                    <a:lumMod val="65000"/>
                    <a:lumOff val="35000"/>
                  </a:schemeClr>
                </a:solidFill>
                <a:latin typeface="Arial"/>
              </a:rPr>
              <a:t>Player choice 1:</a:t>
            </a:r>
          </a:p>
          <a:p>
            <a:pPr defTabSz="1219170">
              <a:lnSpc>
                <a:spcPts val="4000"/>
              </a:lnSpc>
            </a:pPr>
            <a:endParaRPr lang="en-GB" sz="2500" dirty="0">
              <a:solidFill>
                <a:schemeClr val="accent1">
                  <a:lumMod val="50000"/>
                </a:schemeClr>
              </a:solidFill>
              <a:latin typeface="Arial"/>
            </a:endParaRPr>
          </a:p>
          <a:p>
            <a:pPr defTabSz="1219170">
              <a:lnSpc>
                <a:spcPts val="4000"/>
              </a:lnSpc>
            </a:pPr>
            <a:r>
              <a:rPr lang="en-GB" sz="3500" dirty="0">
                <a:solidFill>
                  <a:schemeClr val="tx1"/>
                </a:solidFill>
                <a:latin typeface="Arial"/>
              </a:rPr>
              <a:t>Best performing player in the Championship</a:t>
            </a:r>
          </a:p>
          <a:p>
            <a:pPr defTabSz="1219170">
              <a:lnSpc>
                <a:spcPts val="4000"/>
              </a:lnSpc>
            </a:pPr>
            <a:r>
              <a:rPr lang="en-GB" sz="2500" dirty="0">
                <a:solidFill>
                  <a:schemeClr val="tx1"/>
                </a:solidFill>
                <a:latin typeface="Arial"/>
              </a:rPr>
              <a:t>for the 2019-2020 season</a:t>
            </a:r>
          </a:p>
        </p:txBody>
      </p:sp>
    </p:spTree>
    <p:extLst>
      <p:ext uri="{BB962C8B-B14F-4D97-AF65-F5344CB8AC3E}">
        <p14:creationId xmlns:p14="http://schemas.microsoft.com/office/powerpoint/2010/main" val="275662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058626"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25/08/1991</a:t>
            </a: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London</a:t>
            </a: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29</a:t>
            </a: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1.83m</a:t>
            </a: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English</a:t>
            </a: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 0 (0)</a:t>
            </a: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Right-Back</a:t>
            </a: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Centre-Back</a:t>
            </a:r>
          </a:p>
          <a:p>
            <a:pPr lvl="1">
              <a:buFont typeface="Arial" panose="020B0604020202020204" pitchFamily="34" charset="0"/>
              <a:buChar char="•"/>
            </a:pPr>
            <a:r>
              <a:rPr lang="en-GB" sz="1800" b="1" dirty="0">
                <a:solidFill>
                  <a:schemeClr val="tx1">
                    <a:lumMod val="85000"/>
                    <a:lumOff val="15000"/>
                  </a:schemeClr>
                </a:solidFill>
              </a:rPr>
              <a:t>Total appearances for Leeds in all competitions: </a:t>
            </a:r>
            <a:r>
              <a:rPr lang="en-GB" sz="1800" dirty="0">
                <a:solidFill>
                  <a:schemeClr val="tx1">
                    <a:lumMod val="85000"/>
                    <a:lumOff val="15000"/>
                  </a:schemeClr>
                </a:solidFill>
              </a:rPr>
              <a:t>156</a:t>
            </a:r>
          </a:p>
          <a:p>
            <a:pPr lvl="1">
              <a:buFont typeface="Arial" panose="020B0604020202020204" pitchFamily="34" charset="0"/>
              <a:buChar char="•"/>
            </a:pPr>
            <a:r>
              <a:rPr lang="en-GB" sz="1800" b="1" dirty="0">
                <a:solidFill>
                  <a:schemeClr val="tx1">
                    <a:lumMod val="85000"/>
                    <a:lumOff val="15000"/>
                  </a:schemeClr>
                </a:solidFill>
              </a:rPr>
              <a:t>Goals for Leeds: </a:t>
            </a:r>
            <a:r>
              <a:rPr lang="en-GB" sz="1800" dirty="0">
                <a:solidFill>
                  <a:schemeClr val="tx1">
                    <a:lumMod val="85000"/>
                    <a:lumOff val="15000"/>
                  </a:schemeClr>
                </a:solidFill>
              </a:rPr>
              <a:t>6</a:t>
            </a:r>
          </a:p>
          <a:p>
            <a:pPr lvl="1">
              <a:buFont typeface="Arial" panose="020B0604020202020204" pitchFamily="34" charset="0"/>
              <a:buChar char="•"/>
            </a:pPr>
            <a:r>
              <a:rPr lang="en-GB" sz="1800" b="1" dirty="0">
                <a:solidFill>
                  <a:schemeClr val="tx1">
                    <a:lumMod val="85000"/>
                    <a:lumOff val="15000"/>
                  </a:schemeClr>
                </a:solidFill>
              </a:rPr>
              <a:t>Assists for Leeds: </a:t>
            </a:r>
            <a:r>
              <a:rPr lang="en-GB" sz="1800" dirty="0">
                <a:solidFill>
                  <a:schemeClr val="tx1">
                    <a:lumMod val="85000"/>
                    <a:lumOff val="15000"/>
                  </a:schemeClr>
                </a:solidFill>
              </a:rPr>
              <a:t>16</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£2.16mil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1: Luke </a:t>
            </a:r>
            <a:r>
              <a:rPr lang="en-GB" sz="2800" dirty="0" err="1"/>
              <a:t>Ayling</a:t>
            </a:r>
            <a:endParaRPr lang="en-GB" sz="2800"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bio data and estimated value data from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2" name="Picture 11">
            <a:extLst>
              <a:ext uri="{FF2B5EF4-FFF2-40B4-BE49-F238E27FC236}">
                <a16:creationId xmlns:a16="http://schemas.microsoft.com/office/drawing/2014/main" id="{735D15D5-A87E-D341-8245-E02F0D0D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955" y="1449917"/>
            <a:ext cx="4500405" cy="4387670"/>
          </a:xfrm>
          <a:prstGeom prst="rect">
            <a:avLst/>
          </a:prstGeom>
        </p:spPr>
      </p:pic>
      <p:pic>
        <p:nvPicPr>
          <p:cNvPr id="10" name="Picture 2" descr="Leeds United News: Luke Ayling to miss the rest of the Championship season  | Football | Sport | Express.co.uk">
            <a:extLst>
              <a:ext uri="{FF2B5EF4-FFF2-40B4-BE49-F238E27FC236}">
                <a16:creationId xmlns:a16="http://schemas.microsoft.com/office/drawing/2014/main" id="{D6010062-DEB2-A64C-BFA5-AC9D059701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7" t="-1" r="13759" b="-683"/>
          <a:stretch/>
        </p:blipFill>
        <p:spPr bwMode="auto">
          <a:xfrm>
            <a:off x="387350" y="1449917"/>
            <a:ext cx="2715077" cy="447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52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80742-4683-C046-AED4-5B1D26435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64" y="1253697"/>
            <a:ext cx="5984671" cy="4671579"/>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7352907" y="1281279"/>
            <a:ext cx="4636726" cy="4836019"/>
          </a:xfrm>
        </p:spPr>
        <p:txBody>
          <a:bodyPr lIns="0" tIns="0" rIns="0" bIns="0" anchor="t">
            <a:noAutofit/>
          </a:bodyPr>
          <a:lstStyle/>
          <a:p>
            <a:r>
              <a:rPr lang="en-GB" sz="1000" dirty="0">
                <a:solidFill>
                  <a:schemeClr val="tx1">
                    <a:lumMod val="85000"/>
                    <a:lumOff val="15000"/>
                  </a:schemeClr>
                </a:solidFill>
              </a:rPr>
              <a:t>Interactive player recruitment dashboard created by fuzzy matching two independent datasets - player performance data from </a:t>
            </a:r>
            <a:r>
              <a:rPr lang="en-GB" sz="1000" dirty="0">
                <a:solidFill>
                  <a:schemeClr val="tx1">
                    <a:lumMod val="85000"/>
                    <a:lumOff val="15000"/>
                  </a:schemeClr>
                </a:solidFill>
                <a:hlinkClick r:id="rId4">
                  <a:extLst>
                    <a:ext uri="{A12FA001-AC4F-418D-AE19-62706E023703}">
                      <ahyp:hlinkClr xmlns:ahyp="http://schemas.microsoft.com/office/drawing/2018/hyperlinkcolor" val="tx"/>
                    </a:ext>
                  </a:extLst>
                </a:hlinkClick>
              </a:rPr>
              <a:t>FBref</a:t>
            </a:r>
            <a:r>
              <a:rPr lang="en-GB" sz="1000" dirty="0">
                <a:solidFill>
                  <a:schemeClr val="tx1">
                    <a:lumMod val="85000"/>
                    <a:lumOff val="15000"/>
                  </a:schemeClr>
                </a:solidFill>
              </a:rPr>
              <a:t>, provided by </a:t>
            </a:r>
            <a:r>
              <a:rPr lang="en-GB" sz="1000" dirty="0">
                <a:solidFill>
                  <a:schemeClr val="tx1">
                    <a:lumMod val="85000"/>
                    <a:lumOff val="15000"/>
                  </a:schemeClr>
                </a:solidFill>
                <a:hlinkClick r:id="rId5">
                  <a:extLst>
                    <a:ext uri="{A12FA001-AC4F-418D-AE19-62706E023703}">
                      <ahyp:hlinkClr xmlns:ahyp="http://schemas.microsoft.com/office/drawing/2018/hyperlinkcolor" val="tx"/>
                    </a:ext>
                  </a:extLst>
                </a:hlinkClick>
              </a:rPr>
              <a:t>Statsbomb</a:t>
            </a:r>
            <a:r>
              <a:rPr lang="en-GB" sz="1000" dirty="0">
                <a:solidFill>
                  <a:schemeClr val="tx1">
                    <a:lumMod val="85000"/>
                    <a:lumOff val="15000"/>
                  </a:schemeClr>
                </a:solidFill>
              </a:rPr>
              <a:t>, and player valuation data from </a:t>
            </a:r>
            <a:r>
              <a:rPr lang="en-GB" sz="1000" dirty="0">
                <a:solidFill>
                  <a:schemeClr val="tx1">
                    <a:lumMod val="85000"/>
                    <a:lumOff val="15000"/>
                  </a:schemeClr>
                </a:solidFill>
                <a:hlinkClick r:id="rId6">
                  <a:extLst>
                    <a:ext uri="{A12FA001-AC4F-418D-AE19-62706E023703}">
                      <ahyp:hlinkClr xmlns:ahyp="http://schemas.microsoft.com/office/drawing/2018/hyperlinkcolor" val="tx"/>
                    </a:ext>
                  </a:extLst>
                </a:hlinkClick>
              </a:rPr>
              <a:t>TransferMarkt</a:t>
            </a:r>
            <a:r>
              <a:rPr lang="en-GB" sz="1000" dirty="0">
                <a:solidFill>
                  <a:schemeClr val="tx1">
                    <a:lumMod val="85000"/>
                    <a:lumOff val="15000"/>
                  </a:schemeClr>
                </a:solidFill>
              </a:rPr>
              <a:t>. </a:t>
            </a:r>
          </a:p>
          <a:p>
            <a:endParaRPr lang="en-GB" sz="1000" dirty="0">
              <a:solidFill>
                <a:schemeClr val="tx1">
                  <a:lumMod val="85000"/>
                  <a:lumOff val="15000"/>
                </a:schemeClr>
              </a:solidFill>
            </a:endParaRPr>
          </a:p>
          <a:p>
            <a:r>
              <a:rPr lang="en-GB" sz="1000" dirty="0">
                <a:solidFill>
                  <a:schemeClr val="tx1">
                    <a:lumMod val="85000"/>
                    <a:lumOff val="15000"/>
                  </a:schemeClr>
                </a:solidFill>
              </a:rPr>
              <a:t>Data can be filtered by:</a:t>
            </a:r>
          </a:p>
          <a:p>
            <a:pPr lvl="1"/>
            <a:r>
              <a:rPr lang="en-GB" sz="1000" dirty="0">
                <a:solidFill>
                  <a:schemeClr val="tx1">
                    <a:lumMod val="85000"/>
                    <a:lumOff val="15000"/>
                  </a:schemeClr>
                </a:solidFill>
              </a:rPr>
              <a:t>League</a:t>
            </a:r>
          </a:p>
          <a:p>
            <a:pPr lvl="1"/>
            <a:r>
              <a:rPr lang="en-GB" sz="1000" dirty="0">
                <a:solidFill>
                  <a:schemeClr val="tx1">
                    <a:lumMod val="85000"/>
                    <a:lumOff val="15000"/>
                  </a:schemeClr>
                </a:solidFill>
              </a:rPr>
              <a:t>Season</a:t>
            </a:r>
          </a:p>
          <a:p>
            <a:pPr lvl="1"/>
            <a:r>
              <a:rPr lang="en-GB" sz="1000" dirty="0">
                <a:solidFill>
                  <a:schemeClr val="tx1">
                    <a:lumMod val="85000"/>
                    <a:lumOff val="15000"/>
                  </a:schemeClr>
                </a:solidFill>
              </a:rPr>
              <a:t>Nationality</a:t>
            </a:r>
          </a:p>
          <a:p>
            <a:pPr lvl="1"/>
            <a:r>
              <a:rPr lang="en-GB" sz="1000" dirty="0">
                <a:solidFill>
                  <a:schemeClr val="tx1">
                    <a:lumMod val="85000"/>
                    <a:lumOff val="15000"/>
                  </a:schemeClr>
                </a:solidFill>
              </a:rPr>
              <a:t>Player value</a:t>
            </a:r>
          </a:p>
          <a:p>
            <a:pPr lvl="1"/>
            <a:r>
              <a:rPr lang="en-GB" sz="1000" dirty="0">
                <a:solidFill>
                  <a:schemeClr val="tx1">
                    <a:lumMod val="85000"/>
                    <a:lumOff val="15000"/>
                  </a:schemeClr>
                </a:solidFill>
              </a:rPr>
              <a:t>Age</a:t>
            </a:r>
          </a:p>
          <a:p>
            <a:pPr lvl="1"/>
            <a:r>
              <a:rPr lang="en-GB" sz="1000" dirty="0">
                <a:solidFill>
                  <a:schemeClr val="tx1">
                    <a:lumMod val="85000"/>
                    <a:lumOff val="15000"/>
                  </a:schemeClr>
                </a:solidFill>
              </a:rPr>
              <a:t>Matched played</a:t>
            </a:r>
          </a:p>
          <a:p>
            <a:endParaRPr lang="en-GB" sz="1000" dirty="0">
              <a:solidFill>
                <a:schemeClr val="tx1">
                  <a:lumMod val="85000"/>
                  <a:lumOff val="15000"/>
                </a:schemeClr>
              </a:solidFill>
            </a:endParaRPr>
          </a:p>
          <a:p>
            <a:r>
              <a:rPr lang="en-GB" sz="1000" dirty="0">
                <a:solidFill>
                  <a:schemeClr val="tx1">
                    <a:lumMod val="85000"/>
                    <a:lumOff val="15000"/>
                  </a:schemeClr>
                </a:solidFill>
              </a:rPr>
              <a:t>The X and Y Axis are dynamic and can be changed to show difference attributes, such as:</a:t>
            </a:r>
          </a:p>
          <a:p>
            <a:pPr marL="527388" lvl="1" indent="-239395"/>
            <a:r>
              <a:rPr lang="en-GB" sz="1000" dirty="0">
                <a:solidFill>
                  <a:schemeClr val="tx1">
                    <a:lumMod val="85000"/>
                    <a:lumOff val="15000"/>
                  </a:schemeClr>
                </a:solidFill>
              </a:rPr>
              <a:t>Value</a:t>
            </a:r>
          </a:p>
          <a:p>
            <a:pPr marL="527388" lvl="1" indent="-239395"/>
            <a:r>
              <a:rPr lang="en-GB" sz="1000" dirty="0">
                <a:solidFill>
                  <a:schemeClr val="tx1">
                    <a:lumMod val="85000"/>
                    <a:lumOff val="15000"/>
                  </a:schemeClr>
                </a:solidFill>
              </a:rPr>
              <a:t>Expected Goals (</a:t>
            </a:r>
            <a:r>
              <a:rPr lang="en-GB" sz="1000" dirty="0" err="1">
                <a:solidFill>
                  <a:schemeClr val="tx1">
                    <a:lumMod val="85000"/>
                    <a:lumOff val="15000"/>
                  </a:schemeClr>
                </a:solidFill>
              </a:rPr>
              <a:t>xG</a:t>
            </a:r>
            <a:r>
              <a:rPr lang="en-GB" sz="1000" dirty="0">
                <a:solidFill>
                  <a:schemeClr val="tx1">
                    <a:lumMod val="85000"/>
                    <a:lumOff val="15000"/>
                  </a:schemeClr>
                </a:solidFill>
              </a:rPr>
              <a:t>) and assists (</a:t>
            </a:r>
            <a:r>
              <a:rPr lang="en-GB" sz="1000" dirty="0" err="1">
                <a:solidFill>
                  <a:schemeClr val="tx1">
                    <a:lumMod val="85000"/>
                    <a:lumOff val="15000"/>
                  </a:schemeClr>
                </a:solidFill>
              </a:rPr>
              <a:t>xA</a:t>
            </a:r>
            <a:r>
              <a:rPr lang="en-GB" sz="1000" dirty="0">
                <a:solidFill>
                  <a:schemeClr val="tx1">
                    <a:lumMod val="85000"/>
                    <a:lumOff val="15000"/>
                  </a:schemeClr>
                </a:solidFill>
              </a:rPr>
              <a:t>)</a:t>
            </a:r>
          </a:p>
          <a:p>
            <a:pPr marL="527388" lvl="1" indent="-239395"/>
            <a:r>
              <a:rPr lang="en-GB" sz="1000" dirty="0">
                <a:solidFill>
                  <a:schemeClr val="tx1">
                    <a:lumMod val="85000"/>
                    <a:lumOff val="15000"/>
                  </a:schemeClr>
                </a:solidFill>
              </a:rPr>
              <a:t>Per 90 metrics (e.g. </a:t>
            </a:r>
            <a:r>
              <a:rPr lang="en-GB" sz="1000" dirty="0" err="1">
                <a:solidFill>
                  <a:schemeClr val="tx1">
                    <a:lumMod val="85000"/>
                    <a:lumOff val="15000"/>
                  </a:schemeClr>
                </a:solidFill>
              </a:rPr>
              <a:t>xG</a:t>
            </a:r>
            <a:r>
              <a:rPr lang="en-GB" sz="1000" dirty="0">
                <a:solidFill>
                  <a:schemeClr val="tx1">
                    <a:lumMod val="85000"/>
                    <a:lumOff val="15000"/>
                  </a:schemeClr>
                </a:solidFill>
              </a:rPr>
              <a:t> per 90)</a:t>
            </a:r>
          </a:p>
          <a:p>
            <a:pPr marL="527388" lvl="1" indent="-239395"/>
            <a:r>
              <a:rPr lang="en-GB" sz="1000" dirty="0">
                <a:solidFill>
                  <a:schemeClr val="tx1">
                    <a:lumMod val="85000"/>
                    <a:lumOff val="15000"/>
                  </a:schemeClr>
                </a:solidFill>
              </a:rPr>
              <a:t>Non-penalty Expected Goals per Shot (</a:t>
            </a:r>
            <a:r>
              <a:rPr lang="en-GB" sz="1000" dirty="0" err="1">
                <a:solidFill>
                  <a:schemeClr val="tx1">
                    <a:lumMod val="85000"/>
                    <a:lumOff val="15000"/>
                  </a:schemeClr>
                </a:solidFill>
              </a:rPr>
              <a:t>npxG</a:t>
            </a:r>
            <a:r>
              <a:rPr lang="en-GB" sz="1000" dirty="0">
                <a:solidFill>
                  <a:schemeClr val="tx1">
                    <a:lumMod val="85000"/>
                    <a:lumOff val="15000"/>
                  </a:schemeClr>
                </a:solidFill>
              </a:rPr>
              <a:t> per shot) – for goalkeepers</a:t>
            </a:r>
          </a:p>
          <a:p>
            <a:pPr marL="527388" lvl="1" indent="-239395"/>
            <a:endParaRPr lang="en-GB" sz="1000" dirty="0">
              <a:solidFill>
                <a:schemeClr val="tx1">
                  <a:lumMod val="85000"/>
                  <a:lumOff val="15000"/>
                </a:schemeClr>
              </a:solidFill>
            </a:endParaRPr>
          </a:p>
          <a:p>
            <a:pPr marL="239395" indent="-239395"/>
            <a:r>
              <a:rPr lang="en-GB" sz="1000" dirty="0">
                <a:solidFill>
                  <a:schemeClr val="tx1">
                    <a:lumMod val="85000"/>
                    <a:lumOff val="15000"/>
                  </a:schemeClr>
                </a:solidFill>
              </a:rPr>
              <a:t>Metrics that could be used to improve the performance of this dashboard with additional data:</a:t>
            </a:r>
          </a:p>
          <a:p>
            <a:pPr marL="527388" lvl="1" indent="-239395"/>
            <a:r>
              <a:rPr lang="en-GB" sz="1000" dirty="0">
                <a:solidFill>
                  <a:schemeClr val="tx1">
                    <a:lumMod val="85000"/>
                    <a:lumOff val="15000"/>
                  </a:schemeClr>
                </a:solidFill>
              </a:rPr>
              <a:t>‘Potential Impact’ - derived metric based on professional opinion</a:t>
            </a:r>
          </a:p>
          <a:p>
            <a:pPr marL="527388" lvl="1" indent="-239395"/>
            <a:r>
              <a:rPr lang="en-GB" sz="1000" dirty="0">
                <a:solidFill>
                  <a:schemeClr val="tx1">
                    <a:lumMod val="85000"/>
                    <a:lumOff val="15000"/>
                  </a:schemeClr>
                </a:solidFill>
              </a:rPr>
              <a:t>Contract expiry information</a:t>
            </a:r>
          </a:p>
          <a:p>
            <a:pPr marL="527388" lvl="1" indent="-239395"/>
            <a:r>
              <a:rPr lang="en-GB" sz="1000" dirty="0">
                <a:solidFill>
                  <a:schemeClr val="tx1">
                    <a:lumMod val="85000"/>
                    <a:lumOff val="15000"/>
                  </a:schemeClr>
                </a:solidFill>
              </a:rPr>
              <a:t>International status</a:t>
            </a:r>
          </a:p>
          <a:p>
            <a:pPr marL="527388" lvl="1" indent="-239395"/>
            <a:r>
              <a:rPr lang="en-GB" sz="1000" dirty="0">
                <a:solidFill>
                  <a:schemeClr val="tx1">
                    <a:lumMod val="85000"/>
                    <a:lumOff val="15000"/>
                  </a:schemeClr>
                </a:solidFill>
              </a:rPr>
              <a:t>Dominant foot</a:t>
            </a:r>
          </a:p>
          <a:p>
            <a:pPr marL="527388" lvl="1" indent="-239395"/>
            <a:r>
              <a:rPr lang="en-GB" sz="1000" dirty="0">
                <a:solidFill>
                  <a:schemeClr val="tx1">
                    <a:lumMod val="85000"/>
                    <a:lumOff val="15000"/>
                  </a:schemeClr>
                </a:solidFill>
              </a:rPr>
              <a:t>Career league minutes</a:t>
            </a:r>
          </a:p>
          <a:p>
            <a:pPr marL="527388" lvl="1" indent="-239395"/>
            <a:r>
              <a:rPr lang="en-GB" sz="1000" dirty="0">
                <a:solidFill>
                  <a:schemeClr val="tx1">
                    <a:lumMod val="85000"/>
                    <a:lumOff val="15000"/>
                  </a:schemeClr>
                </a:solidFill>
              </a:rPr>
              <a:t>Scout reports</a:t>
            </a:r>
          </a:p>
          <a:p>
            <a:pPr marL="527388" lvl="1" indent="-239395"/>
            <a:r>
              <a:rPr lang="en-GB" sz="1000" dirty="0">
                <a:solidFill>
                  <a:schemeClr val="tx1">
                    <a:lumMod val="85000"/>
                    <a:lumOff val="15000"/>
                  </a:schemeClr>
                </a:solidFill>
              </a:rPr>
              <a:t>Current/expected wages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Deep Progressions per 90 Player against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1: Luke </a:t>
            </a:r>
            <a:r>
              <a:rPr lang="en-GB" sz="2800" dirty="0" err="1"/>
              <a:t>Ayling</a:t>
            </a:r>
            <a:endParaRPr lang="en-GB" sz="2800"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2043659" y="1242947"/>
            <a:ext cx="1808813" cy="1315374"/>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3387199" y="3463217"/>
            <a:ext cx="1427070" cy="778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800" dirty="0">
                <a:solidFill>
                  <a:schemeClr val="tx1"/>
                </a:solidFill>
              </a:rPr>
              <a:t>Region of highly performing for right-footed full-backs regarding Deep Progressions p90 output</a:t>
            </a:r>
          </a:p>
        </p:txBody>
      </p:sp>
      <p:cxnSp>
        <p:nvCxnSpPr>
          <p:cNvPr id="13" name="Straight Arrow Connector 12">
            <a:extLst>
              <a:ext uri="{FF2B5EF4-FFF2-40B4-BE49-F238E27FC236}">
                <a16:creationId xmlns:a16="http://schemas.microsoft.com/office/drawing/2014/main" id="{6986F6C7-F51F-5349-ABCB-3AA2A82EDF2B}"/>
              </a:ext>
            </a:extLst>
          </p:cNvPr>
          <p:cNvCxnSpPr>
            <a:cxnSpLocks/>
          </p:cNvCxnSpPr>
          <p:nvPr/>
        </p:nvCxnSpPr>
        <p:spPr>
          <a:xfrm flipH="1" flipV="1">
            <a:off x="3226364" y="2420068"/>
            <a:ext cx="476206" cy="10089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6CF4AE03-9569-CA43-87A3-200E47AA5A4D}"/>
              </a:ext>
            </a:extLst>
          </p:cNvPr>
          <p:cNvSpPr/>
          <p:nvPr/>
        </p:nvSpPr>
        <p:spPr>
          <a:xfrm>
            <a:off x="5087272" y="2228538"/>
            <a:ext cx="522672" cy="436833"/>
          </a:xfrm>
          <a:prstGeom prst="ellipse">
            <a:avLst/>
          </a:prstGeom>
          <a:solidFill>
            <a:srgbClr val="FFFF0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851519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94863" y="1383460"/>
            <a:ext cx="4815089" cy="4541817"/>
          </a:xfrm>
        </p:spPr>
        <p:txBody>
          <a:bodyPr lIns="0" tIns="0" rIns="0" bIns="0" anchor="t">
            <a:normAutofit/>
          </a:bodyPr>
          <a:lstStyle/>
          <a:p>
            <a:pPr marL="287993" lvl="1" indent="0">
              <a:buNone/>
            </a:pPr>
            <a:r>
              <a:rPr lang="en-GB" b="1" dirty="0">
                <a:solidFill>
                  <a:schemeClr val="tx1">
                    <a:lumMod val="85000"/>
                    <a:lumOff val="15000"/>
                  </a:schemeClr>
                </a:solidFill>
              </a:rPr>
              <a:t>Player Profile</a:t>
            </a:r>
          </a:p>
          <a:p>
            <a:pPr lvl="1">
              <a:buFont typeface="Arial" panose="020B0604020202020204" pitchFamily="34" charset="0"/>
              <a:buChar char="•"/>
            </a:pPr>
            <a:r>
              <a:rPr lang="en-GB" b="1" dirty="0" err="1">
                <a:solidFill>
                  <a:schemeClr val="tx1">
                    <a:lumMod val="85000"/>
                    <a:lumOff val="15000"/>
                  </a:schemeClr>
                </a:solidFill>
              </a:rPr>
              <a:t>DoB</a:t>
            </a:r>
            <a:r>
              <a:rPr lang="en-GB" b="1" dirty="0">
                <a:solidFill>
                  <a:schemeClr val="tx1">
                    <a:lumMod val="85000"/>
                    <a:lumOff val="15000"/>
                  </a:schemeClr>
                </a:solidFill>
              </a:rPr>
              <a:t>: </a:t>
            </a:r>
            <a:r>
              <a:rPr lang="en-GB" dirty="0">
                <a:solidFill>
                  <a:schemeClr val="tx1">
                    <a:lumMod val="85000"/>
                    <a:lumOff val="15000"/>
                  </a:schemeClr>
                </a:solidFill>
              </a:rPr>
              <a:t>25/08/1991</a:t>
            </a:r>
          </a:p>
          <a:p>
            <a:pPr lvl="1">
              <a:buFont typeface="Arial" panose="020B0604020202020204" pitchFamily="34" charset="0"/>
              <a:buChar char="•"/>
            </a:pPr>
            <a:r>
              <a:rPr lang="en-GB" b="1" dirty="0">
                <a:solidFill>
                  <a:schemeClr val="tx1">
                    <a:lumMod val="85000"/>
                    <a:lumOff val="15000"/>
                  </a:schemeClr>
                </a:solidFill>
              </a:rPr>
              <a:t>Place of birth: </a:t>
            </a:r>
            <a:r>
              <a:rPr lang="en-GB" dirty="0">
                <a:solidFill>
                  <a:schemeClr val="tx1">
                    <a:lumMod val="85000"/>
                    <a:lumOff val="15000"/>
                  </a:schemeClr>
                </a:solidFill>
              </a:rPr>
              <a:t>London</a:t>
            </a:r>
          </a:p>
          <a:p>
            <a:pPr lvl="1">
              <a:buFont typeface="Arial" panose="020B0604020202020204" pitchFamily="34" charset="0"/>
              <a:buChar char="•"/>
            </a:pPr>
            <a:r>
              <a:rPr lang="en-GB" b="1" dirty="0">
                <a:solidFill>
                  <a:schemeClr val="tx1">
                    <a:lumMod val="85000"/>
                    <a:lumOff val="15000"/>
                  </a:schemeClr>
                </a:solidFill>
              </a:rPr>
              <a:t>Age: </a:t>
            </a:r>
            <a:r>
              <a:rPr lang="en-GB" dirty="0">
                <a:solidFill>
                  <a:schemeClr val="tx1">
                    <a:lumMod val="85000"/>
                    <a:lumOff val="15000"/>
                  </a:schemeClr>
                </a:solidFill>
              </a:rPr>
              <a:t>29</a:t>
            </a:r>
          </a:p>
          <a:p>
            <a:pPr lvl="1">
              <a:buFont typeface="Arial" panose="020B0604020202020204" pitchFamily="34" charset="0"/>
              <a:buChar char="•"/>
            </a:pPr>
            <a:r>
              <a:rPr lang="en-GB" b="1" dirty="0">
                <a:solidFill>
                  <a:schemeClr val="tx1">
                    <a:lumMod val="85000"/>
                    <a:lumOff val="15000"/>
                  </a:schemeClr>
                </a:solidFill>
              </a:rPr>
              <a:t>Foot: </a:t>
            </a:r>
            <a:r>
              <a:rPr lang="en-GB" dirty="0">
                <a:solidFill>
                  <a:schemeClr val="tx1">
                    <a:lumMod val="85000"/>
                    <a:lumOff val="15000"/>
                  </a:schemeClr>
                </a:solidFill>
              </a:rPr>
              <a:t>Right</a:t>
            </a:r>
          </a:p>
          <a:p>
            <a:pPr lvl="1">
              <a:buFont typeface="Arial" panose="020B0604020202020204" pitchFamily="34" charset="0"/>
              <a:buChar char="•"/>
            </a:pPr>
            <a:r>
              <a:rPr lang="en-GB" b="1" dirty="0">
                <a:solidFill>
                  <a:schemeClr val="tx1">
                    <a:lumMod val="85000"/>
                    <a:lumOff val="15000"/>
                  </a:schemeClr>
                </a:solidFill>
              </a:rPr>
              <a:t>Height: </a:t>
            </a:r>
            <a:r>
              <a:rPr lang="en-GB" dirty="0">
                <a:solidFill>
                  <a:schemeClr val="tx1">
                    <a:lumMod val="85000"/>
                    <a:lumOff val="15000"/>
                  </a:schemeClr>
                </a:solidFill>
              </a:rPr>
              <a:t>1.83m</a:t>
            </a:r>
          </a:p>
          <a:p>
            <a:pPr lvl="1">
              <a:buFont typeface="Arial" panose="020B0604020202020204" pitchFamily="34" charset="0"/>
              <a:buChar char="•"/>
            </a:pPr>
            <a:r>
              <a:rPr lang="en-GB" b="1" dirty="0">
                <a:solidFill>
                  <a:schemeClr val="tx1">
                    <a:lumMod val="85000"/>
                    <a:lumOff val="15000"/>
                  </a:schemeClr>
                </a:solidFill>
              </a:rPr>
              <a:t>Nationality: </a:t>
            </a:r>
            <a:r>
              <a:rPr lang="en-GB" dirty="0">
                <a:solidFill>
                  <a:schemeClr val="tx1">
                    <a:lumMod val="85000"/>
                    <a:lumOff val="15000"/>
                  </a:schemeClr>
                </a:solidFill>
              </a:rPr>
              <a:t>English</a:t>
            </a:r>
          </a:p>
          <a:p>
            <a:pPr lvl="1">
              <a:buFont typeface="Arial" panose="020B0604020202020204" pitchFamily="34" charset="0"/>
              <a:buChar char="•"/>
            </a:pPr>
            <a:r>
              <a:rPr lang="en-GB" b="1" dirty="0">
                <a:solidFill>
                  <a:schemeClr val="tx1">
                    <a:lumMod val="85000"/>
                    <a:lumOff val="15000"/>
                  </a:schemeClr>
                </a:solidFill>
              </a:rPr>
              <a:t>Senior International caps (goals): </a:t>
            </a:r>
            <a:r>
              <a:rPr lang="en-GB" dirty="0">
                <a:solidFill>
                  <a:schemeClr val="tx1">
                    <a:lumMod val="85000"/>
                    <a:lumOff val="15000"/>
                  </a:schemeClr>
                </a:solidFill>
              </a:rPr>
              <a:t> 0 (0)</a:t>
            </a:r>
          </a:p>
          <a:p>
            <a:pPr lvl="1">
              <a:buFont typeface="Arial" panose="020B0604020202020204" pitchFamily="34" charset="0"/>
              <a:buChar char="•"/>
            </a:pPr>
            <a:r>
              <a:rPr lang="en-GB" b="1" dirty="0">
                <a:solidFill>
                  <a:schemeClr val="tx1">
                    <a:lumMod val="85000"/>
                    <a:lumOff val="15000"/>
                  </a:schemeClr>
                </a:solidFill>
              </a:rPr>
              <a:t>Main position: </a:t>
            </a:r>
            <a:r>
              <a:rPr lang="en-GB" dirty="0">
                <a:solidFill>
                  <a:schemeClr val="tx1">
                    <a:lumMod val="85000"/>
                    <a:lumOff val="15000"/>
                  </a:schemeClr>
                </a:solidFill>
              </a:rPr>
              <a:t>Right-Back</a:t>
            </a:r>
          </a:p>
          <a:p>
            <a:pPr lvl="1">
              <a:buFont typeface="Arial" panose="020B0604020202020204" pitchFamily="34" charset="0"/>
              <a:buChar char="•"/>
            </a:pPr>
            <a:r>
              <a:rPr lang="en-GB" b="1" dirty="0">
                <a:solidFill>
                  <a:schemeClr val="tx1">
                    <a:lumMod val="85000"/>
                    <a:lumOff val="15000"/>
                  </a:schemeClr>
                </a:solidFill>
              </a:rPr>
              <a:t>Other position(s): </a:t>
            </a:r>
            <a:r>
              <a:rPr lang="en-GB" dirty="0">
                <a:solidFill>
                  <a:schemeClr val="tx1">
                    <a:lumMod val="85000"/>
                    <a:lumOff val="15000"/>
                  </a:schemeClr>
                </a:solidFill>
              </a:rPr>
              <a:t>Centre-Back</a:t>
            </a:r>
          </a:p>
          <a:p>
            <a:pPr lvl="1">
              <a:buFont typeface="Arial" panose="020B0604020202020204" pitchFamily="34" charset="0"/>
              <a:buChar char="•"/>
            </a:pPr>
            <a:r>
              <a:rPr lang="en-GB" b="1" dirty="0">
                <a:solidFill>
                  <a:schemeClr val="tx1">
                    <a:lumMod val="85000"/>
                    <a:lumOff val="15000"/>
                  </a:schemeClr>
                </a:solidFill>
              </a:rPr>
              <a:t>Total appearances for Leeds in all competitions: </a:t>
            </a:r>
            <a:r>
              <a:rPr lang="en-GB" dirty="0">
                <a:solidFill>
                  <a:schemeClr val="tx1">
                    <a:lumMod val="85000"/>
                    <a:lumOff val="15000"/>
                  </a:schemeClr>
                </a:solidFill>
              </a:rPr>
              <a:t>156</a:t>
            </a:r>
          </a:p>
          <a:p>
            <a:pPr lvl="1">
              <a:buFont typeface="Arial" panose="020B0604020202020204" pitchFamily="34" charset="0"/>
              <a:buChar char="•"/>
            </a:pPr>
            <a:r>
              <a:rPr lang="en-GB" b="1" dirty="0">
                <a:solidFill>
                  <a:schemeClr val="tx1">
                    <a:lumMod val="85000"/>
                    <a:lumOff val="15000"/>
                  </a:schemeClr>
                </a:solidFill>
              </a:rPr>
              <a:t>Goals for Leeds: </a:t>
            </a:r>
            <a:r>
              <a:rPr lang="en-GB" dirty="0">
                <a:solidFill>
                  <a:schemeClr val="tx1">
                    <a:lumMod val="85000"/>
                    <a:lumOff val="15000"/>
                  </a:schemeClr>
                </a:solidFill>
              </a:rPr>
              <a:t>6</a:t>
            </a:r>
          </a:p>
          <a:p>
            <a:pPr lvl="1">
              <a:buFont typeface="Arial" panose="020B0604020202020204" pitchFamily="34" charset="0"/>
              <a:buChar char="•"/>
            </a:pPr>
            <a:r>
              <a:rPr lang="en-GB" b="1" dirty="0">
                <a:solidFill>
                  <a:schemeClr val="tx1">
                    <a:lumMod val="85000"/>
                    <a:lumOff val="15000"/>
                  </a:schemeClr>
                </a:solidFill>
              </a:rPr>
              <a:t>Assists for Leeds: </a:t>
            </a:r>
            <a:r>
              <a:rPr lang="en-GB" dirty="0">
                <a:solidFill>
                  <a:schemeClr val="tx1">
                    <a:lumMod val="85000"/>
                    <a:lumOff val="15000"/>
                  </a:schemeClr>
                </a:solidFill>
              </a:rPr>
              <a:t>16</a:t>
            </a:r>
          </a:p>
          <a:p>
            <a:pPr lvl="1">
              <a:buFont typeface="Arial" panose="020B0604020202020204" pitchFamily="34" charset="0"/>
              <a:buChar char="•"/>
            </a:pPr>
            <a:r>
              <a:rPr lang="en-GB" b="1" dirty="0">
                <a:solidFill>
                  <a:schemeClr val="tx1">
                    <a:lumMod val="85000"/>
                    <a:lumOff val="15000"/>
                  </a:schemeClr>
                </a:solidFill>
              </a:rPr>
              <a:t>Estimated market value: </a:t>
            </a:r>
            <a:r>
              <a:rPr lang="en-GB" dirty="0">
                <a:solidFill>
                  <a:schemeClr val="tx1">
                    <a:lumMod val="85000"/>
                    <a:lumOff val="15000"/>
                  </a:schemeClr>
                </a:solidFill>
              </a:rPr>
              <a:t>£2.16mil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1: Luke </a:t>
            </a:r>
            <a:r>
              <a:rPr lang="en-GB" sz="2800" dirty="0" err="1"/>
              <a:t>Ayling</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bio data and estimated value data from </a:t>
            </a:r>
            <a:r>
              <a:rPr lang="en-GB" sz="900" dirty="0" err="1">
                <a:solidFill>
                  <a:schemeClr val="tx1">
                    <a:lumMod val="65000"/>
                    <a:lumOff val="35000"/>
                  </a:schemeClr>
                </a:solidFill>
              </a:rPr>
              <a:t>TransferMarkt</a:t>
            </a:r>
            <a:r>
              <a:rPr lang="en-GB" sz="900" dirty="0">
                <a:solidFill>
                  <a:schemeClr val="tx1">
                    <a:lumMod val="65000"/>
                    <a:lumOff val="35000"/>
                  </a:schemeClr>
                </a:solidFill>
              </a:rPr>
              <a:t>: https://</a:t>
            </a:r>
            <a:r>
              <a:rPr lang="en-GB" sz="900" dirty="0" err="1">
                <a:solidFill>
                  <a:schemeClr val="tx1">
                    <a:lumMod val="65000"/>
                    <a:lumOff val="35000"/>
                  </a:schemeClr>
                </a:solidFill>
              </a:rPr>
              <a:t>www.transfermarkt.co.uk</a:t>
            </a:r>
            <a:r>
              <a:rPr lang="en-GB" sz="900" dirty="0">
                <a:solidFill>
                  <a:schemeClr val="tx1">
                    <a:lumMod val="65000"/>
                    <a:lumOff val="35000"/>
                  </a:schemeClr>
                </a:solidFill>
              </a:rPr>
              <a:t>/</a:t>
            </a:r>
            <a:r>
              <a:rPr lang="en-GB" sz="900" dirty="0" err="1">
                <a:solidFill>
                  <a:schemeClr val="tx1">
                    <a:lumMod val="65000"/>
                    <a:lumOff val="35000"/>
                  </a:schemeClr>
                </a:solidFill>
              </a:rPr>
              <a:t>luke-ayling</a:t>
            </a:r>
            <a:r>
              <a:rPr lang="en-GB" sz="900" dirty="0">
                <a:solidFill>
                  <a:schemeClr val="tx1">
                    <a:lumMod val="65000"/>
                    <a:lumOff val="35000"/>
                  </a:schemeClr>
                </a:solidFill>
              </a:rPr>
              <a:t>/</a:t>
            </a:r>
            <a:r>
              <a:rPr lang="en-GB" sz="900" dirty="0" err="1">
                <a:solidFill>
                  <a:schemeClr val="tx1">
                    <a:lumMod val="65000"/>
                    <a:lumOff val="35000"/>
                  </a:schemeClr>
                </a:solidFill>
              </a:rPr>
              <a:t>profil</a:t>
            </a:r>
            <a:r>
              <a:rPr lang="en-GB" sz="900" dirty="0">
                <a:solidFill>
                  <a:schemeClr val="tx1">
                    <a:lumMod val="65000"/>
                    <a:lumOff val="35000"/>
                  </a:schemeClr>
                </a:solidFill>
              </a:rPr>
              <a:t>/spieler/67420.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 </a:t>
            </a:r>
          </a:p>
        </p:txBody>
      </p:sp>
      <p:pic>
        <p:nvPicPr>
          <p:cNvPr id="12" name="Picture 11">
            <a:extLst>
              <a:ext uri="{FF2B5EF4-FFF2-40B4-BE49-F238E27FC236}">
                <a16:creationId xmlns:a16="http://schemas.microsoft.com/office/drawing/2014/main" id="{735D15D5-A87E-D341-8245-E02F0D0D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7266" y="3088546"/>
            <a:ext cx="2760780" cy="2691622"/>
          </a:xfrm>
          <a:prstGeom prst="rect">
            <a:avLst/>
          </a:prstGeom>
        </p:spPr>
      </p:pic>
      <p:pic>
        <p:nvPicPr>
          <p:cNvPr id="6150" name="Picture 6" descr="Leeds United News: Luke Ayling to miss the rest of the Championship season">
            <a:extLst>
              <a:ext uri="{FF2B5EF4-FFF2-40B4-BE49-F238E27FC236}">
                <a16:creationId xmlns:a16="http://schemas.microsoft.com/office/drawing/2014/main" id="{A6284DCA-C799-824F-84D0-0226BCAD8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6390" y="1377879"/>
            <a:ext cx="2651656" cy="157301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5">
            <a:extLst>
              <a:ext uri="{FF2B5EF4-FFF2-40B4-BE49-F238E27FC236}">
                <a16:creationId xmlns:a16="http://schemas.microsoft.com/office/drawing/2014/main" id="{FF2867F5-A8F5-E946-8E3C-09DBBDC00C39}"/>
              </a:ext>
            </a:extLst>
          </p:cNvPr>
          <p:cNvSpPr txBox="1">
            <a:spLocks/>
          </p:cNvSpPr>
          <p:nvPr/>
        </p:nvSpPr>
        <p:spPr>
          <a:xfrm>
            <a:off x="4699591" y="1377879"/>
            <a:ext cx="4423144" cy="4541816"/>
          </a:xfrm>
          <a:prstGeom prst="rect">
            <a:avLst/>
          </a:prstGeom>
        </p:spPr>
        <p:txBody>
          <a:bodyPr lIns="0" tIns="0" rIns="0" bIns="0" anchor="t">
            <a:normAutofit fontScale="70000" lnSpcReduction="20000"/>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buFont typeface="Arial" panose="020B0604020202020204" pitchFamily="34" charset="0"/>
              <a:buChar char="•"/>
            </a:pPr>
            <a:r>
              <a:rPr lang="en-GB" sz="1800" dirty="0">
                <a:solidFill>
                  <a:schemeClr val="tx1">
                    <a:lumMod val="85000"/>
                    <a:lumOff val="15000"/>
                  </a:schemeClr>
                </a:solidFill>
              </a:rPr>
              <a:t>Bogle finished the 2019/20 season 4</a:t>
            </a:r>
            <a:r>
              <a:rPr lang="en-GB" sz="1800" baseline="30000" dirty="0">
                <a:solidFill>
                  <a:schemeClr val="tx1">
                    <a:lumMod val="85000"/>
                    <a:lumOff val="15000"/>
                  </a:schemeClr>
                </a:solidFill>
              </a:rPr>
              <a:t>th</a:t>
            </a:r>
            <a:r>
              <a:rPr lang="en-GB" sz="1800" dirty="0">
                <a:solidFill>
                  <a:schemeClr val="tx1">
                    <a:lumMod val="85000"/>
                    <a:lumOff val="15000"/>
                  </a:schemeClr>
                </a:solidFill>
              </a:rPr>
              <a:t> for Deep Progressions p90 (30.7), a metric in which </a:t>
            </a:r>
            <a:r>
              <a:rPr lang="en-GB" sz="1800" dirty="0" err="1">
                <a:solidFill>
                  <a:schemeClr val="tx1">
                    <a:lumMod val="85000"/>
                    <a:lumOff val="15000"/>
                  </a:schemeClr>
                </a:solidFill>
              </a:rPr>
              <a:t>Ayling</a:t>
            </a:r>
            <a:r>
              <a:rPr lang="en-GB" sz="1800" dirty="0">
                <a:solidFill>
                  <a:schemeClr val="tx1">
                    <a:lumMod val="85000"/>
                    <a:lumOff val="15000"/>
                  </a:schemeClr>
                </a:solidFill>
              </a:rPr>
              <a:t> finishes 1</a:t>
            </a:r>
            <a:r>
              <a:rPr lang="en-GB" sz="1800" baseline="30000" dirty="0">
                <a:solidFill>
                  <a:schemeClr val="tx1">
                    <a:lumMod val="85000"/>
                    <a:lumOff val="15000"/>
                  </a:schemeClr>
                </a:solidFill>
              </a:rPr>
              <a:t>st</a:t>
            </a:r>
            <a:r>
              <a:rPr lang="en-GB" sz="1800" dirty="0">
                <a:solidFill>
                  <a:schemeClr val="tx1">
                    <a:lumMod val="85000"/>
                    <a:lumOff val="15000"/>
                  </a:schemeClr>
                </a:solidFill>
              </a:rPr>
              <a:t> (36.0).</a:t>
            </a:r>
          </a:p>
          <a:p>
            <a:pPr lvl="1">
              <a:buFont typeface="Arial" panose="020B0604020202020204" pitchFamily="34" charset="0"/>
              <a:buChar char="•"/>
            </a:pPr>
            <a:endParaRPr lang="en-GB" sz="1800" dirty="0">
              <a:solidFill>
                <a:schemeClr val="tx1">
                  <a:lumMod val="85000"/>
                  <a:lumOff val="15000"/>
                </a:schemeClr>
              </a:solidFill>
            </a:endParaRPr>
          </a:p>
          <a:p>
            <a:pPr lvl="1">
              <a:buFont typeface="Arial" panose="020B0604020202020204" pitchFamily="34" charset="0"/>
              <a:buChar char="•"/>
            </a:pPr>
            <a:r>
              <a:rPr lang="en-GB" sz="1800" dirty="0" err="1">
                <a:solidFill>
                  <a:schemeClr val="tx1">
                    <a:lumMod val="85000"/>
                    <a:lumOff val="15000"/>
                  </a:schemeClr>
                </a:solidFill>
              </a:rPr>
              <a:t>Ayling</a:t>
            </a:r>
            <a:r>
              <a:rPr lang="en-GB" sz="1800" dirty="0">
                <a:solidFill>
                  <a:schemeClr val="tx1">
                    <a:lumMod val="85000"/>
                    <a:lumOff val="15000"/>
                  </a:schemeClr>
                </a:solidFill>
              </a:rPr>
              <a:t> also finished 1</a:t>
            </a:r>
            <a:r>
              <a:rPr lang="en-GB" sz="1800" baseline="30000" dirty="0">
                <a:solidFill>
                  <a:schemeClr val="tx1">
                    <a:lumMod val="85000"/>
                    <a:lumOff val="15000"/>
                  </a:schemeClr>
                </a:solidFill>
              </a:rPr>
              <a:t>st</a:t>
            </a:r>
            <a:r>
              <a:rPr lang="en-GB" sz="1800" dirty="0">
                <a:solidFill>
                  <a:schemeClr val="tx1">
                    <a:lumMod val="85000"/>
                    <a:lumOff val="15000"/>
                  </a:schemeClr>
                </a:solidFill>
              </a:rPr>
              <a:t> for Interceptions p90 (1.63), Carries p90 (58.15), Dribbles % (79.5%). He finished 2</a:t>
            </a:r>
            <a:r>
              <a:rPr lang="en-GB" sz="1800" baseline="30000" dirty="0">
                <a:solidFill>
                  <a:schemeClr val="tx1">
                    <a:lumMod val="85000"/>
                    <a:lumOff val="15000"/>
                  </a:schemeClr>
                </a:solidFill>
              </a:rPr>
              <a:t>nd</a:t>
            </a:r>
            <a:r>
              <a:rPr lang="en-GB" sz="1800" dirty="0">
                <a:solidFill>
                  <a:schemeClr val="tx1">
                    <a:lumMod val="85000"/>
                    <a:lumOff val="15000"/>
                  </a:schemeClr>
                </a:solidFill>
              </a:rPr>
              <a:t> for Recoveries p90 (10.65) and in the top 10 for other full-back metrics including Tackles p90, Ground Duels %, and Crosses OP%.</a:t>
            </a:r>
          </a:p>
          <a:p>
            <a:pPr lvl="1">
              <a:buFont typeface="Arial" panose="020B0604020202020204" pitchFamily="34" charset="0"/>
              <a:buChar char="•"/>
            </a:pPr>
            <a:endParaRPr lang="en-GB" sz="1800" dirty="0">
              <a:solidFill>
                <a:schemeClr val="tx1">
                  <a:lumMod val="85000"/>
                  <a:lumOff val="15000"/>
                </a:schemeClr>
              </a:solidFill>
            </a:endParaRPr>
          </a:p>
          <a:p>
            <a:pPr lvl="1">
              <a:buFont typeface="Arial" panose="020B0604020202020204" pitchFamily="34" charset="0"/>
              <a:buChar char="•"/>
            </a:pPr>
            <a:r>
              <a:rPr lang="en-GB" sz="1800" dirty="0" err="1">
                <a:solidFill>
                  <a:schemeClr val="tx1">
                    <a:lumMod val="85000"/>
                    <a:lumOff val="15000"/>
                  </a:schemeClr>
                </a:solidFill>
              </a:rPr>
              <a:t>Ayling’s</a:t>
            </a:r>
            <a:r>
              <a:rPr lang="en-GB" sz="1800" dirty="0">
                <a:solidFill>
                  <a:schemeClr val="tx1">
                    <a:lumMod val="85000"/>
                    <a:lumOff val="15000"/>
                  </a:schemeClr>
                </a:solidFill>
              </a:rPr>
              <a:t> performance have been recognised outside of the stats. For the 2019/20 season, </a:t>
            </a:r>
            <a:r>
              <a:rPr lang="en-GB" sz="1800" dirty="0" err="1">
                <a:solidFill>
                  <a:schemeClr val="tx1">
                    <a:lumMod val="85000"/>
                    <a:lumOff val="15000"/>
                  </a:schemeClr>
                </a:solidFill>
              </a:rPr>
              <a:t>Ayling</a:t>
            </a:r>
            <a:r>
              <a:rPr lang="en-GB" sz="1800" dirty="0">
                <a:solidFill>
                  <a:schemeClr val="tx1">
                    <a:lumMod val="85000"/>
                    <a:lumOff val="15000"/>
                  </a:schemeClr>
                </a:solidFill>
              </a:rPr>
              <a:t> was promoted to the Premier League with Leeds United, was named in Professional Footballers' Association's 2019–20 EFL Championship Team of the Season and also won the EFL Championship PFA Player of the Year for 2019/20 award after beating off competition from nominees including Ollie Watkins and Aleksandar Mitrovic.</a:t>
            </a:r>
          </a:p>
          <a:p>
            <a:pPr lvl="1">
              <a:buFont typeface="Arial" panose="020B0604020202020204" pitchFamily="34" charset="0"/>
              <a:buChar char="•"/>
            </a:pPr>
            <a:endParaRPr lang="en-GB" sz="1800" dirty="0">
              <a:solidFill>
                <a:schemeClr val="tx1">
                  <a:lumMod val="85000"/>
                  <a:lumOff val="15000"/>
                </a:schemeClr>
              </a:solidFill>
            </a:endParaRPr>
          </a:p>
          <a:p>
            <a:pPr lvl="1">
              <a:buFont typeface="Arial" panose="020B0604020202020204" pitchFamily="34" charset="0"/>
              <a:buChar char="•"/>
            </a:pPr>
            <a:r>
              <a:rPr lang="en-GB" sz="1800" dirty="0">
                <a:solidFill>
                  <a:schemeClr val="tx1">
                    <a:lumMod val="85000"/>
                    <a:lumOff val="15000"/>
                  </a:schemeClr>
                </a:solidFill>
              </a:rPr>
              <a:t>Since Leeds have since been promoted to the Premier League, </a:t>
            </a:r>
            <a:r>
              <a:rPr lang="en-GB" sz="1800" dirty="0" err="1">
                <a:solidFill>
                  <a:schemeClr val="tx1">
                    <a:lumMod val="85000"/>
                    <a:lumOff val="15000"/>
                  </a:schemeClr>
                </a:solidFill>
              </a:rPr>
              <a:t>Ayling</a:t>
            </a:r>
            <a:r>
              <a:rPr lang="en-GB" sz="1800" dirty="0">
                <a:solidFill>
                  <a:schemeClr val="tx1">
                    <a:lumMod val="85000"/>
                    <a:lumOff val="15000"/>
                  </a:schemeClr>
                </a:solidFill>
              </a:rPr>
              <a:t> is most likely out of price range of most Championship teams, including Derby, and he is unlikely to want to leave the club during a Premier League campaign.</a:t>
            </a:r>
          </a:p>
        </p:txBody>
      </p:sp>
    </p:spTree>
    <p:extLst>
      <p:ext uri="{BB962C8B-B14F-4D97-AF65-F5344CB8AC3E}">
        <p14:creationId xmlns:p14="http://schemas.microsoft.com/office/powerpoint/2010/main" val="3178414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94863" y="1383460"/>
            <a:ext cx="4815089" cy="4541817"/>
          </a:xfrm>
        </p:spPr>
        <p:txBody>
          <a:bodyPr lIns="0" tIns="0" rIns="0" bIns="0" anchor="t">
            <a:normAutofit/>
          </a:bodyPr>
          <a:lstStyle/>
          <a:p>
            <a:pPr marL="287993" lvl="1" indent="0">
              <a:buNone/>
            </a:pPr>
            <a:r>
              <a:rPr lang="en-GB" b="1" dirty="0">
                <a:solidFill>
                  <a:schemeClr val="tx1">
                    <a:lumMod val="85000"/>
                    <a:lumOff val="15000"/>
                  </a:schemeClr>
                </a:solidFill>
              </a:rPr>
              <a:t>Player Profile</a:t>
            </a:r>
          </a:p>
          <a:p>
            <a:pPr lvl="1">
              <a:buFont typeface="Arial" panose="020B0604020202020204" pitchFamily="34" charset="0"/>
              <a:buChar char="•"/>
            </a:pPr>
            <a:r>
              <a:rPr lang="en-GB" b="1" dirty="0" err="1">
                <a:solidFill>
                  <a:schemeClr val="tx1">
                    <a:lumMod val="85000"/>
                    <a:lumOff val="15000"/>
                  </a:schemeClr>
                </a:solidFill>
              </a:rPr>
              <a:t>DoB</a:t>
            </a:r>
            <a:r>
              <a:rPr lang="en-GB" b="1" dirty="0">
                <a:solidFill>
                  <a:schemeClr val="tx1">
                    <a:lumMod val="85000"/>
                    <a:lumOff val="15000"/>
                  </a:schemeClr>
                </a:solidFill>
              </a:rPr>
              <a: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Place of birth: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Age: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Foot: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Height: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Nationality: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Senior International caps (goals): </a:t>
            </a:r>
            <a:r>
              <a:rPr lang="en-GB" dirty="0">
                <a:solidFill>
                  <a:schemeClr val="tx1">
                    <a:lumMod val="85000"/>
                    <a:lumOff val="15000"/>
                  </a:schemeClr>
                </a:solidFill>
              </a:rPr>
              <a:t> …</a:t>
            </a:r>
          </a:p>
          <a:p>
            <a:pPr lvl="1">
              <a:buFont typeface="Arial" panose="020B0604020202020204" pitchFamily="34" charset="0"/>
              <a:buChar char="•"/>
            </a:pPr>
            <a:r>
              <a:rPr lang="en-GB" b="1" dirty="0">
                <a:solidFill>
                  <a:schemeClr val="tx1">
                    <a:lumMod val="85000"/>
                    <a:lumOff val="15000"/>
                  </a:schemeClr>
                </a:solidFill>
              </a:rPr>
              <a:t>Main position: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Other position(s):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Total appearances for Leeds in all competitions: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Goals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Assists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Estimated market value: </a:t>
            </a:r>
            <a:r>
              <a:rPr lang="en-GB"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Winger Recommendation 1:</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bio data and estimated value data from </a:t>
            </a:r>
            <a:r>
              <a:rPr lang="en-GB" sz="900" dirty="0" err="1">
                <a:solidFill>
                  <a:schemeClr val="tx1">
                    <a:lumMod val="65000"/>
                    <a:lumOff val="35000"/>
                  </a:schemeClr>
                </a:solidFill>
              </a:rPr>
              <a:t>TransferMarkt</a:t>
            </a:r>
            <a:r>
              <a:rPr lang="en-GB" sz="900" dirty="0">
                <a:solidFill>
                  <a:schemeClr val="tx1">
                    <a:lumMod val="65000"/>
                    <a:lumOff val="35000"/>
                  </a:schemeClr>
                </a:solidFill>
              </a:rPr>
              <a:t>: https://</a:t>
            </a:r>
            <a:r>
              <a:rPr lang="en-GB" sz="900" dirty="0" err="1">
                <a:solidFill>
                  <a:schemeClr val="tx1">
                    <a:lumMod val="65000"/>
                    <a:lumOff val="35000"/>
                  </a:schemeClr>
                </a:solidFill>
              </a:rPr>
              <a:t>www.transfermarkt.co.uk</a:t>
            </a:r>
            <a:r>
              <a:rPr lang="en-GB" sz="900" dirty="0">
                <a:solidFill>
                  <a:schemeClr val="tx1">
                    <a:lumMod val="65000"/>
                    <a:lumOff val="35000"/>
                  </a:schemeClr>
                </a:solidFill>
              </a:rPr>
              <a:t>/</a:t>
            </a:r>
            <a:r>
              <a:rPr lang="en-GB" sz="900" dirty="0" err="1">
                <a:solidFill>
                  <a:schemeClr val="tx1">
                    <a:lumMod val="65000"/>
                    <a:lumOff val="35000"/>
                  </a:schemeClr>
                </a:solidFill>
              </a:rPr>
              <a:t>luke-ayling</a:t>
            </a:r>
            <a:r>
              <a:rPr lang="en-GB" sz="900" dirty="0">
                <a:solidFill>
                  <a:schemeClr val="tx1">
                    <a:lumMod val="65000"/>
                    <a:lumOff val="35000"/>
                  </a:schemeClr>
                </a:solidFill>
              </a:rPr>
              <a:t>/</a:t>
            </a:r>
            <a:r>
              <a:rPr lang="en-GB" sz="900" dirty="0" err="1">
                <a:solidFill>
                  <a:schemeClr val="tx1">
                    <a:lumMod val="65000"/>
                    <a:lumOff val="35000"/>
                  </a:schemeClr>
                </a:solidFill>
              </a:rPr>
              <a:t>profil</a:t>
            </a:r>
            <a:r>
              <a:rPr lang="en-GB" sz="900" dirty="0">
                <a:solidFill>
                  <a:schemeClr val="tx1">
                    <a:lumMod val="65000"/>
                    <a:lumOff val="35000"/>
                  </a:schemeClr>
                </a:solidFill>
              </a:rPr>
              <a:t>/spieler/67420.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 </a:t>
            </a:r>
          </a:p>
        </p:txBody>
      </p:sp>
      <p:pic>
        <p:nvPicPr>
          <p:cNvPr id="12" name="Picture 11">
            <a:extLst>
              <a:ext uri="{FF2B5EF4-FFF2-40B4-BE49-F238E27FC236}">
                <a16:creationId xmlns:a16="http://schemas.microsoft.com/office/drawing/2014/main" id="{735D15D5-A87E-D341-8245-E02F0D0D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7266" y="3088546"/>
            <a:ext cx="2760780" cy="2691622"/>
          </a:xfrm>
          <a:prstGeom prst="rect">
            <a:avLst/>
          </a:prstGeom>
        </p:spPr>
      </p:pic>
      <p:sp>
        <p:nvSpPr>
          <p:cNvPr id="15" name="Text Placeholder 5">
            <a:extLst>
              <a:ext uri="{FF2B5EF4-FFF2-40B4-BE49-F238E27FC236}">
                <a16:creationId xmlns:a16="http://schemas.microsoft.com/office/drawing/2014/main" id="{FF2867F5-A8F5-E946-8E3C-09DBBDC00C39}"/>
              </a:ext>
            </a:extLst>
          </p:cNvPr>
          <p:cNvSpPr txBox="1">
            <a:spLocks/>
          </p:cNvSpPr>
          <p:nvPr/>
        </p:nvSpPr>
        <p:spPr>
          <a:xfrm>
            <a:off x="4699591" y="1377879"/>
            <a:ext cx="4423144" cy="4541816"/>
          </a:xfrm>
          <a:prstGeom prst="rect">
            <a:avLst/>
          </a:prstGeom>
        </p:spPr>
        <p:txBody>
          <a:bodyPr lIns="0" tIns="0" rIns="0" bIns="0" anchor="t">
            <a:norm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buFont typeface="Arial" panose="020B0604020202020204" pitchFamily="34" charset="0"/>
              <a:buChar char="•"/>
            </a:pPr>
            <a:endParaRPr lang="en-GB" sz="1800" dirty="0">
              <a:solidFill>
                <a:schemeClr val="tx1">
                  <a:lumMod val="85000"/>
                  <a:lumOff val="15000"/>
                </a:schemeClr>
              </a:solidFill>
            </a:endParaRPr>
          </a:p>
        </p:txBody>
      </p:sp>
    </p:spTree>
    <p:extLst>
      <p:ext uri="{BB962C8B-B14F-4D97-AF65-F5344CB8AC3E}">
        <p14:creationId xmlns:p14="http://schemas.microsoft.com/office/powerpoint/2010/main" val="3120970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27</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044557"/>
            <a:ext cx="11523406" cy="3298005"/>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500" dirty="0">
                <a:solidFill>
                  <a:schemeClr val="tx1">
                    <a:lumMod val="65000"/>
                    <a:lumOff val="35000"/>
                  </a:schemeClr>
                </a:solidFill>
                <a:latin typeface="Arial"/>
              </a:rPr>
              <a:t>Player choice 2:</a:t>
            </a:r>
          </a:p>
          <a:p>
            <a:pPr defTabSz="1219170">
              <a:lnSpc>
                <a:spcPts val="4000"/>
              </a:lnSpc>
            </a:pPr>
            <a:endParaRPr lang="en-GB" sz="2500" dirty="0">
              <a:solidFill>
                <a:schemeClr val="accent1">
                  <a:lumMod val="50000"/>
                </a:schemeClr>
              </a:solidFill>
              <a:latin typeface="Arial"/>
            </a:endParaRPr>
          </a:p>
          <a:p>
            <a:pPr defTabSz="1219170">
              <a:lnSpc>
                <a:spcPts val="4000"/>
              </a:lnSpc>
            </a:pPr>
            <a:r>
              <a:rPr lang="en-GB" sz="3500" dirty="0">
                <a:solidFill>
                  <a:schemeClr val="tx1"/>
                </a:solidFill>
                <a:latin typeface="Arial"/>
              </a:rPr>
              <a:t>Best U-23 player in the Championship</a:t>
            </a:r>
          </a:p>
          <a:p>
            <a:pPr defTabSz="1219170">
              <a:lnSpc>
                <a:spcPts val="4000"/>
              </a:lnSpc>
            </a:pPr>
            <a:r>
              <a:rPr lang="en-GB" sz="2500" dirty="0">
                <a:solidFill>
                  <a:schemeClr val="tx1"/>
                </a:solidFill>
                <a:latin typeface="Arial"/>
              </a:rPr>
              <a:t>for the 2019-2020 season</a:t>
            </a:r>
          </a:p>
        </p:txBody>
      </p:sp>
    </p:spTree>
    <p:extLst>
      <p:ext uri="{BB962C8B-B14F-4D97-AF65-F5344CB8AC3E}">
        <p14:creationId xmlns:p14="http://schemas.microsoft.com/office/powerpoint/2010/main" val="3054002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94863" y="1383460"/>
            <a:ext cx="4815089" cy="4541817"/>
          </a:xfrm>
        </p:spPr>
        <p:txBody>
          <a:bodyPr lIns="0" tIns="0" rIns="0" bIns="0" anchor="t">
            <a:normAutofit/>
          </a:bodyPr>
          <a:lstStyle/>
          <a:p>
            <a:pPr marL="287993" lvl="1" indent="0">
              <a:buNone/>
            </a:pPr>
            <a:r>
              <a:rPr lang="en-GB" b="1" dirty="0">
                <a:solidFill>
                  <a:schemeClr val="tx1">
                    <a:lumMod val="85000"/>
                    <a:lumOff val="15000"/>
                  </a:schemeClr>
                </a:solidFill>
              </a:rPr>
              <a:t>Player Profile</a:t>
            </a:r>
          </a:p>
          <a:p>
            <a:pPr lvl="1">
              <a:buFont typeface="Arial" panose="020B0604020202020204" pitchFamily="34" charset="0"/>
              <a:buChar char="•"/>
            </a:pPr>
            <a:r>
              <a:rPr lang="en-GB" b="1" dirty="0" err="1">
                <a:solidFill>
                  <a:schemeClr val="tx1">
                    <a:lumMod val="85000"/>
                    <a:lumOff val="15000"/>
                  </a:schemeClr>
                </a:solidFill>
              </a:rPr>
              <a:t>DoB</a:t>
            </a:r>
            <a:r>
              <a:rPr lang="en-GB" b="1" dirty="0">
                <a:solidFill>
                  <a:schemeClr val="tx1">
                    <a:lumMod val="85000"/>
                    <a:lumOff val="15000"/>
                  </a:schemeClr>
                </a:solidFill>
              </a:rPr>
              <a: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Place of birth: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Age: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Foot: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Height: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Nationality: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Senior International caps (goals): </a:t>
            </a:r>
            <a:r>
              <a:rPr lang="en-GB" dirty="0">
                <a:solidFill>
                  <a:schemeClr val="tx1">
                    <a:lumMod val="85000"/>
                    <a:lumOff val="15000"/>
                  </a:schemeClr>
                </a:solidFill>
              </a:rPr>
              <a:t> …</a:t>
            </a:r>
          </a:p>
          <a:p>
            <a:pPr lvl="1">
              <a:buFont typeface="Arial" panose="020B0604020202020204" pitchFamily="34" charset="0"/>
              <a:buChar char="•"/>
            </a:pPr>
            <a:r>
              <a:rPr lang="en-GB" b="1" dirty="0">
                <a:solidFill>
                  <a:schemeClr val="tx1">
                    <a:lumMod val="85000"/>
                    <a:lumOff val="15000"/>
                  </a:schemeClr>
                </a:solidFill>
              </a:rPr>
              <a:t>Main position: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Other position(s):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Total appearances for Leeds in all competitions: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Goals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Assists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Estimated market value: </a:t>
            </a:r>
            <a:r>
              <a:rPr lang="en-GB"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2:</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bio data and estimated value data from </a:t>
            </a:r>
            <a:r>
              <a:rPr lang="en-GB" sz="900" dirty="0" err="1">
                <a:solidFill>
                  <a:schemeClr val="tx1">
                    <a:lumMod val="65000"/>
                    <a:lumOff val="35000"/>
                  </a:schemeClr>
                </a:solidFill>
              </a:rPr>
              <a:t>TransferMarkt</a:t>
            </a:r>
            <a:r>
              <a:rPr lang="en-GB" sz="900" dirty="0">
                <a:solidFill>
                  <a:schemeClr val="tx1">
                    <a:lumMod val="65000"/>
                    <a:lumOff val="35000"/>
                  </a:schemeClr>
                </a:solidFill>
              </a:rPr>
              <a:t>: https://</a:t>
            </a:r>
            <a:r>
              <a:rPr lang="en-GB" sz="900" dirty="0" err="1">
                <a:solidFill>
                  <a:schemeClr val="tx1">
                    <a:lumMod val="65000"/>
                    <a:lumOff val="35000"/>
                  </a:schemeClr>
                </a:solidFill>
              </a:rPr>
              <a:t>www.transfermarkt.co.uk</a:t>
            </a:r>
            <a:r>
              <a:rPr lang="en-GB" sz="900" dirty="0">
                <a:solidFill>
                  <a:schemeClr val="tx1">
                    <a:lumMod val="65000"/>
                    <a:lumOff val="35000"/>
                  </a:schemeClr>
                </a:solidFill>
              </a:rPr>
              <a:t>/</a:t>
            </a:r>
            <a:r>
              <a:rPr lang="en-GB" sz="900" dirty="0" err="1">
                <a:solidFill>
                  <a:schemeClr val="tx1">
                    <a:lumMod val="65000"/>
                    <a:lumOff val="35000"/>
                  </a:schemeClr>
                </a:solidFill>
              </a:rPr>
              <a:t>luke-ayling</a:t>
            </a:r>
            <a:r>
              <a:rPr lang="en-GB" sz="900" dirty="0">
                <a:solidFill>
                  <a:schemeClr val="tx1">
                    <a:lumMod val="65000"/>
                    <a:lumOff val="35000"/>
                  </a:schemeClr>
                </a:solidFill>
              </a:rPr>
              <a:t>/</a:t>
            </a:r>
            <a:r>
              <a:rPr lang="en-GB" sz="900" dirty="0" err="1">
                <a:solidFill>
                  <a:schemeClr val="tx1">
                    <a:lumMod val="65000"/>
                    <a:lumOff val="35000"/>
                  </a:schemeClr>
                </a:solidFill>
              </a:rPr>
              <a:t>profil</a:t>
            </a:r>
            <a:r>
              <a:rPr lang="en-GB" sz="900" dirty="0">
                <a:solidFill>
                  <a:schemeClr val="tx1">
                    <a:lumMod val="65000"/>
                    <a:lumOff val="35000"/>
                  </a:schemeClr>
                </a:solidFill>
              </a:rPr>
              <a:t>/spieler/67420.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 </a:t>
            </a:r>
          </a:p>
        </p:txBody>
      </p:sp>
      <p:pic>
        <p:nvPicPr>
          <p:cNvPr id="12" name="Picture 11">
            <a:extLst>
              <a:ext uri="{FF2B5EF4-FFF2-40B4-BE49-F238E27FC236}">
                <a16:creationId xmlns:a16="http://schemas.microsoft.com/office/drawing/2014/main" id="{735D15D5-A87E-D341-8245-E02F0D0D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7266" y="3088546"/>
            <a:ext cx="2760780" cy="2691622"/>
          </a:xfrm>
          <a:prstGeom prst="rect">
            <a:avLst/>
          </a:prstGeom>
        </p:spPr>
      </p:pic>
      <p:sp>
        <p:nvSpPr>
          <p:cNvPr id="15" name="Text Placeholder 5">
            <a:extLst>
              <a:ext uri="{FF2B5EF4-FFF2-40B4-BE49-F238E27FC236}">
                <a16:creationId xmlns:a16="http://schemas.microsoft.com/office/drawing/2014/main" id="{FF2867F5-A8F5-E946-8E3C-09DBBDC00C39}"/>
              </a:ext>
            </a:extLst>
          </p:cNvPr>
          <p:cNvSpPr txBox="1">
            <a:spLocks/>
          </p:cNvSpPr>
          <p:nvPr/>
        </p:nvSpPr>
        <p:spPr>
          <a:xfrm>
            <a:off x="4699591" y="1377879"/>
            <a:ext cx="4423144" cy="4541816"/>
          </a:xfrm>
          <a:prstGeom prst="rect">
            <a:avLst/>
          </a:prstGeom>
        </p:spPr>
        <p:txBody>
          <a:bodyPr lIns="0" tIns="0" rIns="0" bIns="0" anchor="t">
            <a:norm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buFont typeface="Arial" panose="020B0604020202020204" pitchFamily="34" charset="0"/>
              <a:buChar char="•"/>
            </a:pPr>
            <a:endParaRPr lang="en-GB" sz="1800" dirty="0">
              <a:solidFill>
                <a:schemeClr val="tx1">
                  <a:lumMod val="85000"/>
                  <a:lumOff val="15000"/>
                </a:schemeClr>
              </a:solidFill>
            </a:endParaRPr>
          </a:p>
        </p:txBody>
      </p:sp>
    </p:spTree>
    <p:extLst>
      <p:ext uri="{BB962C8B-B14F-4D97-AF65-F5344CB8AC3E}">
        <p14:creationId xmlns:p14="http://schemas.microsoft.com/office/powerpoint/2010/main" val="2525947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94863" y="1383460"/>
            <a:ext cx="4815089" cy="4541817"/>
          </a:xfrm>
        </p:spPr>
        <p:txBody>
          <a:bodyPr lIns="0" tIns="0" rIns="0" bIns="0" anchor="t">
            <a:normAutofit/>
          </a:bodyPr>
          <a:lstStyle/>
          <a:p>
            <a:pPr marL="287993" lvl="1" indent="0">
              <a:buNone/>
            </a:pPr>
            <a:r>
              <a:rPr lang="en-GB" b="1" dirty="0">
                <a:solidFill>
                  <a:schemeClr val="tx1">
                    <a:lumMod val="85000"/>
                    <a:lumOff val="15000"/>
                  </a:schemeClr>
                </a:solidFill>
              </a:rPr>
              <a:t>Player Profile</a:t>
            </a:r>
          </a:p>
          <a:p>
            <a:pPr lvl="1">
              <a:buFont typeface="Arial" panose="020B0604020202020204" pitchFamily="34" charset="0"/>
              <a:buChar char="•"/>
            </a:pPr>
            <a:r>
              <a:rPr lang="en-GB" b="1" dirty="0" err="1">
                <a:solidFill>
                  <a:schemeClr val="tx1">
                    <a:lumMod val="85000"/>
                    <a:lumOff val="15000"/>
                  </a:schemeClr>
                </a:solidFill>
              </a:rPr>
              <a:t>DoB</a:t>
            </a:r>
            <a:r>
              <a:rPr lang="en-GB" b="1" dirty="0">
                <a:solidFill>
                  <a:schemeClr val="tx1">
                    <a:lumMod val="85000"/>
                    <a:lumOff val="15000"/>
                  </a:schemeClr>
                </a:solidFill>
              </a:rPr>
              <a: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Place of birth: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Age: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Foot: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Height: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Nationality: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Senior International caps (goals): </a:t>
            </a:r>
            <a:r>
              <a:rPr lang="en-GB" dirty="0">
                <a:solidFill>
                  <a:schemeClr val="tx1">
                    <a:lumMod val="85000"/>
                    <a:lumOff val="15000"/>
                  </a:schemeClr>
                </a:solidFill>
              </a:rPr>
              <a:t> …</a:t>
            </a:r>
          </a:p>
          <a:p>
            <a:pPr lvl="1">
              <a:buFont typeface="Arial" panose="020B0604020202020204" pitchFamily="34" charset="0"/>
              <a:buChar char="•"/>
            </a:pPr>
            <a:r>
              <a:rPr lang="en-GB" b="1" dirty="0">
                <a:solidFill>
                  <a:schemeClr val="tx1">
                    <a:lumMod val="85000"/>
                    <a:lumOff val="15000"/>
                  </a:schemeClr>
                </a:solidFill>
              </a:rPr>
              <a:t>Main position: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Other position(s):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Total appearances for Leeds in all competitions: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Goals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Assists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Estimated market value: </a:t>
            </a:r>
            <a:r>
              <a:rPr lang="en-GB"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Winger Recommendation 2:</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bio data and estimated value data from </a:t>
            </a:r>
            <a:r>
              <a:rPr lang="en-GB" sz="900" dirty="0" err="1">
                <a:solidFill>
                  <a:schemeClr val="tx1">
                    <a:lumMod val="65000"/>
                    <a:lumOff val="35000"/>
                  </a:schemeClr>
                </a:solidFill>
              </a:rPr>
              <a:t>TransferMarkt</a:t>
            </a:r>
            <a:r>
              <a:rPr lang="en-GB" sz="900" dirty="0">
                <a:solidFill>
                  <a:schemeClr val="tx1">
                    <a:lumMod val="65000"/>
                    <a:lumOff val="35000"/>
                  </a:schemeClr>
                </a:solidFill>
              </a:rPr>
              <a:t>: https://</a:t>
            </a:r>
            <a:r>
              <a:rPr lang="en-GB" sz="900" dirty="0" err="1">
                <a:solidFill>
                  <a:schemeClr val="tx1">
                    <a:lumMod val="65000"/>
                    <a:lumOff val="35000"/>
                  </a:schemeClr>
                </a:solidFill>
              </a:rPr>
              <a:t>www.transfermarkt.co.uk</a:t>
            </a:r>
            <a:r>
              <a:rPr lang="en-GB" sz="900" dirty="0">
                <a:solidFill>
                  <a:schemeClr val="tx1">
                    <a:lumMod val="65000"/>
                    <a:lumOff val="35000"/>
                  </a:schemeClr>
                </a:solidFill>
              </a:rPr>
              <a:t>/</a:t>
            </a:r>
            <a:r>
              <a:rPr lang="en-GB" sz="900" dirty="0" err="1">
                <a:solidFill>
                  <a:schemeClr val="tx1">
                    <a:lumMod val="65000"/>
                    <a:lumOff val="35000"/>
                  </a:schemeClr>
                </a:solidFill>
              </a:rPr>
              <a:t>luke-ayling</a:t>
            </a:r>
            <a:r>
              <a:rPr lang="en-GB" sz="900" dirty="0">
                <a:solidFill>
                  <a:schemeClr val="tx1">
                    <a:lumMod val="65000"/>
                    <a:lumOff val="35000"/>
                  </a:schemeClr>
                </a:solidFill>
              </a:rPr>
              <a:t>/</a:t>
            </a:r>
            <a:r>
              <a:rPr lang="en-GB" sz="900" dirty="0" err="1">
                <a:solidFill>
                  <a:schemeClr val="tx1">
                    <a:lumMod val="65000"/>
                    <a:lumOff val="35000"/>
                  </a:schemeClr>
                </a:solidFill>
              </a:rPr>
              <a:t>profil</a:t>
            </a:r>
            <a:r>
              <a:rPr lang="en-GB" sz="900" dirty="0">
                <a:solidFill>
                  <a:schemeClr val="tx1">
                    <a:lumMod val="65000"/>
                    <a:lumOff val="35000"/>
                  </a:schemeClr>
                </a:solidFill>
              </a:rPr>
              <a:t>/spieler/67420.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 </a:t>
            </a:r>
          </a:p>
        </p:txBody>
      </p:sp>
      <p:pic>
        <p:nvPicPr>
          <p:cNvPr id="12" name="Picture 11">
            <a:extLst>
              <a:ext uri="{FF2B5EF4-FFF2-40B4-BE49-F238E27FC236}">
                <a16:creationId xmlns:a16="http://schemas.microsoft.com/office/drawing/2014/main" id="{735D15D5-A87E-D341-8245-E02F0D0D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7266" y="3088546"/>
            <a:ext cx="2760780" cy="2691622"/>
          </a:xfrm>
          <a:prstGeom prst="rect">
            <a:avLst/>
          </a:prstGeom>
        </p:spPr>
      </p:pic>
      <p:sp>
        <p:nvSpPr>
          <p:cNvPr id="15" name="Text Placeholder 5">
            <a:extLst>
              <a:ext uri="{FF2B5EF4-FFF2-40B4-BE49-F238E27FC236}">
                <a16:creationId xmlns:a16="http://schemas.microsoft.com/office/drawing/2014/main" id="{FF2867F5-A8F5-E946-8E3C-09DBBDC00C39}"/>
              </a:ext>
            </a:extLst>
          </p:cNvPr>
          <p:cNvSpPr txBox="1">
            <a:spLocks/>
          </p:cNvSpPr>
          <p:nvPr/>
        </p:nvSpPr>
        <p:spPr>
          <a:xfrm>
            <a:off x="4699591" y="1377879"/>
            <a:ext cx="4423144" cy="4541816"/>
          </a:xfrm>
          <a:prstGeom prst="rect">
            <a:avLst/>
          </a:prstGeom>
        </p:spPr>
        <p:txBody>
          <a:bodyPr lIns="0" tIns="0" rIns="0" bIns="0" anchor="t">
            <a:norm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buFont typeface="Arial" panose="020B0604020202020204" pitchFamily="34" charset="0"/>
              <a:buChar char="•"/>
            </a:pPr>
            <a:endParaRPr lang="en-GB" sz="1800" dirty="0">
              <a:solidFill>
                <a:schemeClr val="tx1">
                  <a:lumMod val="85000"/>
                  <a:lumOff val="15000"/>
                </a:schemeClr>
              </a:solidFill>
            </a:endParaRPr>
          </a:p>
        </p:txBody>
      </p:sp>
    </p:spTree>
    <p:extLst>
      <p:ext uri="{BB962C8B-B14F-4D97-AF65-F5344CB8AC3E}">
        <p14:creationId xmlns:p14="http://schemas.microsoft.com/office/powerpoint/2010/main" val="153140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044557"/>
            <a:ext cx="11523406" cy="3298005"/>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000" dirty="0">
                <a:solidFill>
                  <a:schemeClr val="tx1">
                    <a:lumMod val="65000"/>
                    <a:lumOff val="35000"/>
                  </a:schemeClr>
                </a:solidFill>
                <a:latin typeface="Arial"/>
              </a:rPr>
              <a:t>The aim of this presentation pack:</a:t>
            </a:r>
          </a:p>
          <a:p>
            <a:pPr defTabSz="1219170">
              <a:lnSpc>
                <a:spcPts val="4000"/>
              </a:lnSpc>
            </a:pPr>
            <a:endParaRPr lang="en-GB" sz="2500" dirty="0">
              <a:solidFill>
                <a:schemeClr val="accent1">
                  <a:lumMod val="50000"/>
                </a:schemeClr>
              </a:solidFill>
              <a:latin typeface="Arial"/>
            </a:endParaRPr>
          </a:p>
          <a:p>
            <a:pPr defTabSz="1219170">
              <a:lnSpc>
                <a:spcPts val="4000"/>
              </a:lnSpc>
            </a:pPr>
            <a:r>
              <a:rPr lang="en-GB" sz="3500" dirty="0">
                <a:solidFill>
                  <a:schemeClr val="tx1"/>
                </a:solidFill>
                <a:latin typeface="Arial"/>
              </a:rPr>
              <a:t>To used </a:t>
            </a:r>
            <a:r>
              <a:rPr lang="en-GB" sz="3500" dirty="0">
                <a:solidFill>
                  <a:schemeClr val="tx1"/>
                </a:solidFill>
              </a:rPr>
              <a:t>data analysis as the starting point to identify replacements  for two Derby County players – </a:t>
            </a:r>
          </a:p>
          <a:p>
            <a:pPr defTabSz="1219170">
              <a:lnSpc>
                <a:spcPts val="4000"/>
              </a:lnSpc>
            </a:pPr>
            <a:r>
              <a:rPr lang="en-GB" sz="3500" u="sng" dirty="0">
                <a:solidFill>
                  <a:schemeClr val="tx1"/>
                </a:solidFill>
              </a:rPr>
              <a:t>Jayden Bogle</a:t>
            </a:r>
            <a:r>
              <a:rPr lang="en-GB" sz="3500" dirty="0">
                <a:solidFill>
                  <a:schemeClr val="tx1"/>
                </a:solidFill>
              </a:rPr>
              <a:t> and </a:t>
            </a:r>
            <a:r>
              <a:rPr lang="en-GB" sz="3500" u="sng" dirty="0">
                <a:solidFill>
                  <a:schemeClr val="tx1"/>
                </a:solidFill>
              </a:rPr>
              <a:t>Tom Lawrence</a:t>
            </a:r>
            <a:endParaRPr lang="en-GB" sz="3500" u="sng" dirty="0">
              <a:solidFill>
                <a:schemeClr val="tx1"/>
              </a:solidFill>
              <a:latin typeface="Arial"/>
            </a:endParaRPr>
          </a:p>
        </p:txBody>
      </p:sp>
    </p:spTree>
    <p:extLst>
      <p:ext uri="{BB962C8B-B14F-4D97-AF65-F5344CB8AC3E}">
        <p14:creationId xmlns:p14="http://schemas.microsoft.com/office/powerpoint/2010/main" val="3997115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30</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044557"/>
            <a:ext cx="11523406" cy="3298005"/>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500" dirty="0">
                <a:solidFill>
                  <a:schemeClr val="tx1">
                    <a:lumMod val="65000"/>
                    <a:lumOff val="35000"/>
                  </a:schemeClr>
                </a:solidFill>
                <a:latin typeface="Arial"/>
              </a:rPr>
              <a:t>Player choice 3:</a:t>
            </a:r>
          </a:p>
          <a:p>
            <a:pPr defTabSz="1219170">
              <a:lnSpc>
                <a:spcPts val="4000"/>
              </a:lnSpc>
            </a:pPr>
            <a:endParaRPr lang="en-GB" sz="2500" dirty="0">
              <a:solidFill>
                <a:schemeClr val="accent1">
                  <a:lumMod val="50000"/>
                </a:schemeClr>
              </a:solidFill>
              <a:latin typeface="Arial"/>
            </a:endParaRPr>
          </a:p>
          <a:p>
            <a:pPr defTabSz="1219170">
              <a:lnSpc>
                <a:spcPts val="4000"/>
              </a:lnSpc>
            </a:pPr>
            <a:r>
              <a:rPr lang="en-GB" sz="3500" dirty="0">
                <a:solidFill>
                  <a:schemeClr val="tx1"/>
                </a:solidFill>
                <a:latin typeface="Arial"/>
              </a:rPr>
              <a:t>Best performing player outside the Championship</a:t>
            </a:r>
          </a:p>
          <a:p>
            <a:pPr defTabSz="1219170">
              <a:lnSpc>
                <a:spcPts val="4000"/>
              </a:lnSpc>
            </a:pPr>
            <a:r>
              <a:rPr lang="en-GB" sz="2500" dirty="0">
                <a:solidFill>
                  <a:schemeClr val="tx1"/>
                </a:solidFill>
                <a:latin typeface="Arial"/>
              </a:rPr>
              <a:t>for the 2019-2020 season</a:t>
            </a:r>
          </a:p>
        </p:txBody>
      </p:sp>
    </p:spTree>
    <p:extLst>
      <p:ext uri="{BB962C8B-B14F-4D97-AF65-F5344CB8AC3E}">
        <p14:creationId xmlns:p14="http://schemas.microsoft.com/office/powerpoint/2010/main" val="2661830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94863" y="1383460"/>
            <a:ext cx="4815089" cy="4541817"/>
          </a:xfrm>
        </p:spPr>
        <p:txBody>
          <a:bodyPr lIns="0" tIns="0" rIns="0" bIns="0" anchor="t">
            <a:normAutofit/>
          </a:bodyPr>
          <a:lstStyle/>
          <a:p>
            <a:pPr marL="287993" lvl="1" indent="0">
              <a:buNone/>
            </a:pPr>
            <a:r>
              <a:rPr lang="en-GB" b="1" dirty="0">
                <a:solidFill>
                  <a:schemeClr val="tx1">
                    <a:lumMod val="85000"/>
                    <a:lumOff val="15000"/>
                  </a:schemeClr>
                </a:solidFill>
              </a:rPr>
              <a:t>Player Profile</a:t>
            </a:r>
          </a:p>
          <a:p>
            <a:pPr lvl="1">
              <a:buFont typeface="Arial" panose="020B0604020202020204" pitchFamily="34" charset="0"/>
              <a:buChar char="•"/>
            </a:pPr>
            <a:r>
              <a:rPr lang="en-GB" b="1" dirty="0" err="1">
                <a:solidFill>
                  <a:schemeClr val="tx1">
                    <a:lumMod val="85000"/>
                    <a:lumOff val="15000"/>
                  </a:schemeClr>
                </a:solidFill>
              </a:rPr>
              <a:t>DoB</a:t>
            </a:r>
            <a:r>
              <a:rPr lang="en-GB" b="1" dirty="0">
                <a:solidFill>
                  <a:schemeClr val="tx1">
                    <a:lumMod val="85000"/>
                    <a:lumOff val="15000"/>
                  </a:schemeClr>
                </a:solidFill>
              </a:rPr>
              <a: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Place of birth: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Age: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Foot: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Height: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Nationality: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Senior International caps (goals): </a:t>
            </a:r>
            <a:r>
              <a:rPr lang="en-GB" dirty="0">
                <a:solidFill>
                  <a:schemeClr val="tx1">
                    <a:lumMod val="85000"/>
                    <a:lumOff val="15000"/>
                  </a:schemeClr>
                </a:solidFill>
              </a:rPr>
              <a:t> …</a:t>
            </a:r>
          </a:p>
          <a:p>
            <a:pPr lvl="1">
              <a:buFont typeface="Arial" panose="020B0604020202020204" pitchFamily="34" charset="0"/>
              <a:buChar char="•"/>
            </a:pPr>
            <a:r>
              <a:rPr lang="en-GB" b="1" dirty="0">
                <a:solidFill>
                  <a:schemeClr val="tx1">
                    <a:lumMod val="85000"/>
                    <a:lumOff val="15000"/>
                  </a:schemeClr>
                </a:solidFill>
              </a:rPr>
              <a:t>Main position: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Other position(s):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Total appearances for Leeds in all competitions: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Goals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Assists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Estimated market value: </a:t>
            </a:r>
            <a:r>
              <a:rPr lang="en-GB"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3:</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bio data and estimated value data from </a:t>
            </a:r>
            <a:r>
              <a:rPr lang="en-GB" sz="900" dirty="0" err="1">
                <a:solidFill>
                  <a:schemeClr val="tx1">
                    <a:lumMod val="65000"/>
                    <a:lumOff val="35000"/>
                  </a:schemeClr>
                </a:solidFill>
              </a:rPr>
              <a:t>TransferMarkt</a:t>
            </a:r>
            <a:r>
              <a:rPr lang="en-GB" sz="900" dirty="0">
                <a:solidFill>
                  <a:schemeClr val="tx1">
                    <a:lumMod val="65000"/>
                    <a:lumOff val="35000"/>
                  </a:schemeClr>
                </a:solidFill>
              </a:rPr>
              <a:t>: https://</a:t>
            </a:r>
            <a:r>
              <a:rPr lang="en-GB" sz="900" dirty="0" err="1">
                <a:solidFill>
                  <a:schemeClr val="tx1">
                    <a:lumMod val="65000"/>
                    <a:lumOff val="35000"/>
                  </a:schemeClr>
                </a:solidFill>
              </a:rPr>
              <a:t>www.transfermarkt.co.uk</a:t>
            </a:r>
            <a:r>
              <a:rPr lang="en-GB" sz="900" dirty="0">
                <a:solidFill>
                  <a:schemeClr val="tx1">
                    <a:lumMod val="65000"/>
                    <a:lumOff val="35000"/>
                  </a:schemeClr>
                </a:solidFill>
              </a:rPr>
              <a:t>/</a:t>
            </a:r>
            <a:r>
              <a:rPr lang="en-GB" sz="900" dirty="0" err="1">
                <a:solidFill>
                  <a:schemeClr val="tx1">
                    <a:lumMod val="65000"/>
                    <a:lumOff val="35000"/>
                  </a:schemeClr>
                </a:solidFill>
              </a:rPr>
              <a:t>luke-ayling</a:t>
            </a:r>
            <a:r>
              <a:rPr lang="en-GB" sz="900" dirty="0">
                <a:solidFill>
                  <a:schemeClr val="tx1">
                    <a:lumMod val="65000"/>
                    <a:lumOff val="35000"/>
                  </a:schemeClr>
                </a:solidFill>
              </a:rPr>
              <a:t>/</a:t>
            </a:r>
            <a:r>
              <a:rPr lang="en-GB" sz="900" dirty="0" err="1">
                <a:solidFill>
                  <a:schemeClr val="tx1">
                    <a:lumMod val="65000"/>
                    <a:lumOff val="35000"/>
                  </a:schemeClr>
                </a:solidFill>
              </a:rPr>
              <a:t>profil</a:t>
            </a:r>
            <a:r>
              <a:rPr lang="en-GB" sz="900" dirty="0">
                <a:solidFill>
                  <a:schemeClr val="tx1">
                    <a:lumMod val="65000"/>
                    <a:lumOff val="35000"/>
                  </a:schemeClr>
                </a:solidFill>
              </a:rPr>
              <a:t>/spieler/67420.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 </a:t>
            </a:r>
          </a:p>
        </p:txBody>
      </p:sp>
      <p:pic>
        <p:nvPicPr>
          <p:cNvPr id="12" name="Picture 11">
            <a:extLst>
              <a:ext uri="{FF2B5EF4-FFF2-40B4-BE49-F238E27FC236}">
                <a16:creationId xmlns:a16="http://schemas.microsoft.com/office/drawing/2014/main" id="{735D15D5-A87E-D341-8245-E02F0D0D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7266" y="3088546"/>
            <a:ext cx="2760780" cy="2691622"/>
          </a:xfrm>
          <a:prstGeom prst="rect">
            <a:avLst/>
          </a:prstGeom>
        </p:spPr>
      </p:pic>
      <p:sp>
        <p:nvSpPr>
          <p:cNvPr id="15" name="Text Placeholder 5">
            <a:extLst>
              <a:ext uri="{FF2B5EF4-FFF2-40B4-BE49-F238E27FC236}">
                <a16:creationId xmlns:a16="http://schemas.microsoft.com/office/drawing/2014/main" id="{FF2867F5-A8F5-E946-8E3C-09DBBDC00C39}"/>
              </a:ext>
            </a:extLst>
          </p:cNvPr>
          <p:cNvSpPr txBox="1">
            <a:spLocks/>
          </p:cNvSpPr>
          <p:nvPr/>
        </p:nvSpPr>
        <p:spPr>
          <a:xfrm>
            <a:off x="4699591" y="1377879"/>
            <a:ext cx="4423144" cy="4541816"/>
          </a:xfrm>
          <a:prstGeom prst="rect">
            <a:avLst/>
          </a:prstGeom>
        </p:spPr>
        <p:txBody>
          <a:bodyPr lIns="0" tIns="0" rIns="0" bIns="0" anchor="t">
            <a:norm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buFont typeface="Arial" panose="020B0604020202020204" pitchFamily="34" charset="0"/>
              <a:buChar char="•"/>
            </a:pPr>
            <a:endParaRPr lang="en-GB" sz="1800" dirty="0">
              <a:solidFill>
                <a:schemeClr val="tx1">
                  <a:lumMod val="85000"/>
                  <a:lumOff val="15000"/>
                </a:schemeClr>
              </a:solidFill>
            </a:endParaRPr>
          </a:p>
        </p:txBody>
      </p:sp>
    </p:spTree>
    <p:extLst>
      <p:ext uri="{BB962C8B-B14F-4D97-AF65-F5344CB8AC3E}">
        <p14:creationId xmlns:p14="http://schemas.microsoft.com/office/powerpoint/2010/main" val="409019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94863" y="1383460"/>
            <a:ext cx="4815089" cy="4541817"/>
          </a:xfrm>
        </p:spPr>
        <p:txBody>
          <a:bodyPr lIns="0" tIns="0" rIns="0" bIns="0" anchor="t">
            <a:normAutofit/>
          </a:bodyPr>
          <a:lstStyle/>
          <a:p>
            <a:pPr marL="287993" lvl="1" indent="0">
              <a:buNone/>
            </a:pPr>
            <a:r>
              <a:rPr lang="en-GB" b="1" dirty="0">
                <a:solidFill>
                  <a:schemeClr val="tx1">
                    <a:lumMod val="85000"/>
                    <a:lumOff val="15000"/>
                  </a:schemeClr>
                </a:solidFill>
              </a:rPr>
              <a:t>Player Profile</a:t>
            </a:r>
          </a:p>
          <a:p>
            <a:pPr lvl="1">
              <a:buFont typeface="Arial" panose="020B0604020202020204" pitchFamily="34" charset="0"/>
              <a:buChar char="•"/>
            </a:pPr>
            <a:r>
              <a:rPr lang="en-GB" b="1" dirty="0" err="1">
                <a:solidFill>
                  <a:schemeClr val="tx1">
                    <a:lumMod val="85000"/>
                    <a:lumOff val="15000"/>
                  </a:schemeClr>
                </a:solidFill>
              </a:rPr>
              <a:t>DoB</a:t>
            </a:r>
            <a:r>
              <a:rPr lang="en-GB" b="1" dirty="0">
                <a:solidFill>
                  <a:schemeClr val="tx1">
                    <a:lumMod val="85000"/>
                    <a:lumOff val="15000"/>
                  </a:schemeClr>
                </a:solidFill>
              </a:rPr>
              <a: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Place of birth: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Age: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Foot: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Height: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Nationality: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Senior International caps (goals): </a:t>
            </a:r>
            <a:r>
              <a:rPr lang="en-GB" dirty="0">
                <a:solidFill>
                  <a:schemeClr val="tx1">
                    <a:lumMod val="85000"/>
                    <a:lumOff val="15000"/>
                  </a:schemeClr>
                </a:solidFill>
              </a:rPr>
              <a:t> …</a:t>
            </a:r>
          </a:p>
          <a:p>
            <a:pPr lvl="1">
              <a:buFont typeface="Arial" panose="020B0604020202020204" pitchFamily="34" charset="0"/>
              <a:buChar char="•"/>
            </a:pPr>
            <a:r>
              <a:rPr lang="en-GB" b="1" dirty="0">
                <a:solidFill>
                  <a:schemeClr val="tx1">
                    <a:lumMod val="85000"/>
                    <a:lumOff val="15000"/>
                  </a:schemeClr>
                </a:solidFill>
              </a:rPr>
              <a:t>Main position: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Other position(s):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Total appearances for Leeds in all competitions: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Goals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Assists for Leeds: </a:t>
            </a:r>
            <a:r>
              <a:rPr lang="en-GB" dirty="0">
                <a:solidFill>
                  <a:schemeClr val="tx1">
                    <a:lumMod val="85000"/>
                    <a:lumOff val="15000"/>
                  </a:schemeClr>
                </a:solidFill>
              </a:rPr>
              <a:t>…</a:t>
            </a:r>
          </a:p>
          <a:p>
            <a:pPr lvl="1">
              <a:buFont typeface="Arial" panose="020B0604020202020204" pitchFamily="34" charset="0"/>
              <a:buChar char="•"/>
            </a:pPr>
            <a:r>
              <a:rPr lang="en-GB" b="1" dirty="0">
                <a:solidFill>
                  <a:schemeClr val="tx1">
                    <a:lumMod val="85000"/>
                    <a:lumOff val="15000"/>
                  </a:schemeClr>
                </a:solidFill>
              </a:rPr>
              <a:t>Estimated market value: </a:t>
            </a:r>
            <a:r>
              <a:rPr lang="en-GB"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Winger Recommendation 3:</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bio data and estimated value data from </a:t>
            </a:r>
            <a:r>
              <a:rPr lang="en-GB" sz="900" dirty="0" err="1">
                <a:solidFill>
                  <a:schemeClr val="tx1">
                    <a:lumMod val="65000"/>
                    <a:lumOff val="35000"/>
                  </a:schemeClr>
                </a:solidFill>
              </a:rPr>
              <a:t>TransferMarkt</a:t>
            </a:r>
            <a:r>
              <a:rPr lang="en-GB" sz="900" dirty="0">
                <a:solidFill>
                  <a:schemeClr val="tx1">
                    <a:lumMod val="65000"/>
                    <a:lumOff val="35000"/>
                  </a:schemeClr>
                </a:solidFill>
              </a:rPr>
              <a:t>: https://</a:t>
            </a:r>
            <a:r>
              <a:rPr lang="en-GB" sz="900" dirty="0" err="1">
                <a:solidFill>
                  <a:schemeClr val="tx1">
                    <a:lumMod val="65000"/>
                    <a:lumOff val="35000"/>
                  </a:schemeClr>
                </a:solidFill>
              </a:rPr>
              <a:t>www.transfermarkt.co.uk</a:t>
            </a:r>
            <a:r>
              <a:rPr lang="en-GB" sz="900" dirty="0">
                <a:solidFill>
                  <a:schemeClr val="tx1">
                    <a:lumMod val="65000"/>
                    <a:lumOff val="35000"/>
                  </a:schemeClr>
                </a:solidFill>
              </a:rPr>
              <a:t>/</a:t>
            </a:r>
            <a:r>
              <a:rPr lang="en-GB" sz="900" dirty="0" err="1">
                <a:solidFill>
                  <a:schemeClr val="tx1">
                    <a:lumMod val="65000"/>
                    <a:lumOff val="35000"/>
                  </a:schemeClr>
                </a:solidFill>
              </a:rPr>
              <a:t>luke-ayling</a:t>
            </a:r>
            <a:r>
              <a:rPr lang="en-GB" sz="900" dirty="0">
                <a:solidFill>
                  <a:schemeClr val="tx1">
                    <a:lumMod val="65000"/>
                    <a:lumOff val="35000"/>
                  </a:schemeClr>
                </a:solidFill>
              </a:rPr>
              <a:t>/</a:t>
            </a:r>
            <a:r>
              <a:rPr lang="en-GB" sz="900" dirty="0" err="1">
                <a:solidFill>
                  <a:schemeClr val="tx1">
                    <a:lumMod val="65000"/>
                    <a:lumOff val="35000"/>
                  </a:schemeClr>
                </a:solidFill>
              </a:rPr>
              <a:t>profil</a:t>
            </a:r>
            <a:r>
              <a:rPr lang="en-GB" sz="900" dirty="0">
                <a:solidFill>
                  <a:schemeClr val="tx1">
                    <a:lumMod val="65000"/>
                    <a:lumOff val="35000"/>
                  </a:schemeClr>
                </a:solidFill>
              </a:rPr>
              <a:t>/spieler/67420.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 </a:t>
            </a:r>
          </a:p>
        </p:txBody>
      </p:sp>
      <p:pic>
        <p:nvPicPr>
          <p:cNvPr id="12" name="Picture 11">
            <a:extLst>
              <a:ext uri="{FF2B5EF4-FFF2-40B4-BE49-F238E27FC236}">
                <a16:creationId xmlns:a16="http://schemas.microsoft.com/office/drawing/2014/main" id="{735D15D5-A87E-D341-8245-E02F0D0DE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7266" y="3088546"/>
            <a:ext cx="2760780" cy="2691622"/>
          </a:xfrm>
          <a:prstGeom prst="rect">
            <a:avLst/>
          </a:prstGeom>
        </p:spPr>
      </p:pic>
      <p:sp>
        <p:nvSpPr>
          <p:cNvPr id="15" name="Text Placeholder 5">
            <a:extLst>
              <a:ext uri="{FF2B5EF4-FFF2-40B4-BE49-F238E27FC236}">
                <a16:creationId xmlns:a16="http://schemas.microsoft.com/office/drawing/2014/main" id="{FF2867F5-A8F5-E946-8E3C-09DBBDC00C39}"/>
              </a:ext>
            </a:extLst>
          </p:cNvPr>
          <p:cNvSpPr txBox="1">
            <a:spLocks/>
          </p:cNvSpPr>
          <p:nvPr/>
        </p:nvSpPr>
        <p:spPr>
          <a:xfrm>
            <a:off x="4699591" y="1377879"/>
            <a:ext cx="4423144" cy="4541816"/>
          </a:xfrm>
          <a:prstGeom prst="rect">
            <a:avLst/>
          </a:prstGeom>
        </p:spPr>
        <p:txBody>
          <a:bodyPr lIns="0" tIns="0" rIns="0" bIns="0" anchor="t">
            <a:norm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buFont typeface="Arial" panose="020B0604020202020204" pitchFamily="34" charset="0"/>
              <a:buChar char="•"/>
            </a:pPr>
            <a:endParaRPr lang="en-GB" sz="1800" dirty="0">
              <a:solidFill>
                <a:schemeClr val="tx1">
                  <a:lumMod val="85000"/>
                  <a:lumOff val="15000"/>
                </a:schemeClr>
              </a:solidFill>
            </a:endParaRPr>
          </a:p>
        </p:txBody>
      </p:sp>
    </p:spTree>
    <p:extLst>
      <p:ext uri="{BB962C8B-B14F-4D97-AF65-F5344CB8AC3E}">
        <p14:creationId xmlns:p14="http://schemas.microsoft.com/office/powerpoint/2010/main" val="191088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A68F753-A8A4-534C-A60B-8E0209E78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 y="1281279"/>
            <a:ext cx="6890721" cy="4643999"/>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7352907" y="1281279"/>
            <a:ext cx="4636726" cy="4836019"/>
          </a:xfrm>
        </p:spPr>
        <p:txBody>
          <a:bodyPr lIns="0" tIns="0" rIns="0" bIns="0" anchor="t">
            <a:noAutofit/>
          </a:bodyPr>
          <a:lstStyle/>
          <a:p>
            <a:r>
              <a:rPr lang="en-GB" sz="1000" dirty="0">
                <a:solidFill>
                  <a:schemeClr val="tx1">
                    <a:lumMod val="85000"/>
                    <a:lumOff val="15000"/>
                  </a:schemeClr>
                </a:solidFill>
              </a:rPr>
              <a:t>Interactive player recruitment dashboard created by fuzzy matching two independent datasets - player performance data from </a:t>
            </a:r>
            <a:r>
              <a:rPr lang="en-GB" sz="1000" dirty="0">
                <a:solidFill>
                  <a:schemeClr val="tx1">
                    <a:lumMod val="85000"/>
                    <a:lumOff val="15000"/>
                  </a:schemeClr>
                </a:solidFill>
                <a:hlinkClick r:id="rId4">
                  <a:extLst>
                    <a:ext uri="{A12FA001-AC4F-418D-AE19-62706E023703}">
                      <ahyp:hlinkClr xmlns:ahyp="http://schemas.microsoft.com/office/drawing/2018/hyperlinkcolor" val="tx"/>
                    </a:ext>
                  </a:extLst>
                </a:hlinkClick>
              </a:rPr>
              <a:t>FBref</a:t>
            </a:r>
            <a:r>
              <a:rPr lang="en-GB" sz="1000" dirty="0">
                <a:solidFill>
                  <a:schemeClr val="tx1">
                    <a:lumMod val="85000"/>
                    <a:lumOff val="15000"/>
                  </a:schemeClr>
                </a:solidFill>
              </a:rPr>
              <a:t>, provided by </a:t>
            </a:r>
            <a:r>
              <a:rPr lang="en-GB" sz="1000" dirty="0">
                <a:solidFill>
                  <a:schemeClr val="tx1">
                    <a:lumMod val="85000"/>
                    <a:lumOff val="15000"/>
                  </a:schemeClr>
                </a:solidFill>
                <a:hlinkClick r:id="rId5">
                  <a:extLst>
                    <a:ext uri="{A12FA001-AC4F-418D-AE19-62706E023703}">
                      <ahyp:hlinkClr xmlns:ahyp="http://schemas.microsoft.com/office/drawing/2018/hyperlinkcolor" val="tx"/>
                    </a:ext>
                  </a:extLst>
                </a:hlinkClick>
              </a:rPr>
              <a:t>Statsbomb</a:t>
            </a:r>
            <a:r>
              <a:rPr lang="en-GB" sz="1000" dirty="0">
                <a:solidFill>
                  <a:schemeClr val="tx1">
                    <a:lumMod val="85000"/>
                    <a:lumOff val="15000"/>
                  </a:schemeClr>
                </a:solidFill>
              </a:rPr>
              <a:t>, and player valuation data from </a:t>
            </a:r>
            <a:r>
              <a:rPr lang="en-GB" sz="1000" dirty="0">
                <a:solidFill>
                  <a:schemeClr val="tx1">
                    <a:lumMod val="85000"/>
                    <a:lumOff val="15000"/>
                  </a:schemeClr>
                </a:solidFill>
                <a:hlinkClick r:id="rId6">
                  <a:extLst>
                    <a:ext uri="{A12FA001-AC4F-418D-AE19-62706E023703}">
                      <ahyp:hlinkClr xmlns:ahyp="http://schemas.microsoft.com/office/drawing/2018/hyperlinkcolor" val="tx"/>
                    </a:ext>
                  </a:extLst>
                </a:hlinkClick>
              </a:rPr>
              <a:t>TransferMarkt</a:t>
            </a:r>
            <a:r>
              <a:rPr lang="en-GB" sz="1000" dirty="0">
                <a:solidFill>
                  <a:schemeClr val="tx1">
                    <a:lumMod val="85000"/>
                    <a:lumOff val="15000"/>
                  </a:schemeClr>
                </a:solidFill>
              </a:rPr>
              <a:t>. </a:t>
            </a:r>
          </a:p>
          <a:p>
            <a:endParaRPr lang="en-GB" sz="1000" dirty="0">
              <a:solidFill>
                <a:schemeClr val="tx1">
                  <a:lumMod val="85000"/>
                  <a:lumOff val="15000"/>
                </a:schemeClr>
              </a:solidFill>
            </a:endParaRPr>
          </a:p>
          <a:p>
            <a:r>
              <a:rPr lang="en-GB" sz="1000" dirty="0">
                <a:solidFill>
                  <a:schemeClr val="tx1">
                    <a:lumMod val="85000"/>
                    <a:lumOff val="15000"/>
                  </a:schemeClr>
                </a:solidFill>
              </a:rPr>
              <a:t>Data can be filtered by:</a:t>
            </a:r>
          </a:p>
          <a:p>
            <a:pPr lvl="1"/>
            <a:r>
              <a:rPr lang="en-GB" sz="1000" dirty="0">
                <a:solidFill>
                  <a:schemeClr val="tx1">
                    <a:lumMod val="85000"/>
                    <a:lumOff val="15000"/>
                  </a:schemeClr>
                </a:solidFill>
              </a:rPr>
              <a:t>League</a:t>
            </a:r>
          </a:p>
          <a:p>
            <a:pPr lvl="1"/>
            <a:r>
              <a:rPr lang="en-GB" sz="1000" dirty="0">
                <a:solidFill>
                  <a:schemeClr val="tx1">
                    <a:lumMod val="85000"/>
                    <a:lumOff val="15000"/>
                  </a:schemeClr>
                </a:solidFill>
              </a:rPr>
              <a:t>Season</a:t>
            </a:r>
          </a:p>
          <a:p>
            <a:pPr lvl="1"/>
            <a:r>
              <a:rPr lang="en-GB" sz="1000" dirty="0">
                <a:solidFill>
                  <a:schemeClr val="tx1">
                    <a:lumMod val="85000"/>
                    <a:lumOff val="15000"/>
                  </a:schemeClr>
                </a:solidFill>
              </a:rPr>
              <a:t>Nationality</a:t>
            </a:r>
          </a:p>
          <a:p>
            <a:pPr lvl="1"/>
            <a:r>
              <a:rPr lang="en-GB" sz="1000" dirty="0">
                <a:solidFill>
                  <a:schemeClr val="tx1">
                    <a:lumMod val="85000"/>
                    <a:lumOff val="15000"/>
                  </a:schemeClr>
                </a:solidFill>
              </a:rPr>
              <a:t>Player value</a:t>
            </a:r>
          </a:p>
          <a:p>
            <a:pPr lvl="1"/>
            <a:r>
              <a:rPr lang="en-GB" sz="1000" dirty="0">
                <a:solidFill>
                  <a:schemeClr val="tx1">
                    <a:lumMod val="85000"/>
                    <a:lumOff val="15000"/>
                  </a:schemeClr>
                </a:solidFill>
              </a:rPr>
              <a:t>Age</a:t>
            </a:r>
          </a:p>
          <a:p>
            <a:pPr lvl="1"/>
            <a:r>
              <a:rPr lang="en-GB" sz="1000" dirty="0">
                <a:solidFill>
                  <a:schemeClr val="tx1">
                    <a:lumMod val="85000"/>
                    <a:lumOff val="15000"/>
                  </a:schemeClr>
                </a:solidFill>
              </a:rPr>
              <a:t>Matched played</a:t>
            </a:r>
          </a:p>
          <a:p>
            <a:endParaRPr lang="en-GB" sz="1000" dirty="0">
              <a:solidFill>
                <a:schemeClr val="tx1">
                  <a:lumMod val="85000"/>
                  <a:lumOff val="15000"/>
                </a:schemeClr>
              </a:solidFill>
            </a:endParaRPr>
          </a:p>
          <a:p>
            <a:r>
              <a:rPr lang="en-GB" sz="1000" dirty="0">
                <a:solidFill>
                  <a:schemeClr val="tx1">
                    <a:lumMod val="85000"/>
                    <a:lumOff val="15000"/>
                  </a:schemeClr>
                </a:solidFill>
              </a:rPr>
              <a:t>The X and Y Axis are dynamic and can be changed to show difference attributes, such as:</a:t>
            </a:r>
          </a:p>
          <a:p>
            <a:pPr marL="527388" lvl="1" indent="-239395"/>
            <a:r>
              <a:rPr lang="en-GB" sz="1000" dirty="0">
                <a:solidFill>
                  <a:schemeClr val="tx1">
                    <a:lumMod val="85000"/>
                    <a:lumOff val="15000"/>
                  </a:schemeClr>
                </a:solidFill>
              </a:rPr>
              <a:t>Value</a:t>
            </a:r>
          </a:p>
          <a:p>
            <a:pPr marL="527388" lvl="1" indent="-239395"/>
            <a:r>
              <a:rPr lang="en-GB" sz="1000" dirty="0">
                <a:solidFill>
                  <a:schemeClr val="tx1">
                    <a:lumMod val="85000"/>
                    <a:lumOff val="15000"/>
                  </a:schemeClr>
                </a:solidFill>
              </a:rPr>
              <a:t>Expected Goals (</a:t>
            </a:r>
            <a:r>
              <a:rPr lang="en-GB" sz="1000" dirty="0" err="1">
                <a:solidFill>
                  <a:schemeClr val="tx1">
                    <a:lumMod val="85000"/>
                    <a:lumOff val="15000"/>
                  </a:schemeClr>
                </a:solidFill>
              </a:rPr>
              <a:t>xG</a:t>
            </a:r>
            <a:r>
              <a:rPr lang="en-GB" sz="1000" dirty="0">
                <a:solidFill>
                  <a:schemeClr val="tx1">
                    <a:lumMod val="85000"/>
                    <a:lumOff val="15000"/>
                  </a:schemeClr>
                </a:solidFill>
              </a:rPr>
              <a:t>) and assists (</a:t>
            </a:r>
            <a:r>
              <a:rPr lang="en-GB" sz="1000" dirty="0" err="1">
                <a:solidFill>
                  <a:schemeClr val="tx1">
                    <a:lumMod val="85000"/>
                    <a:lumOff val="15000"/>
                  </a:schemeClr>
                </a:solidFill>
              </a:rPr>
              <a:t>xA</a:t>
            </a:r>
            <a:r>
              <a:rPr lang="en-GB" sz="1000" dirty="0">
                <a:solidFill>
                  <a:schemeClr val="tx1">
                    <a:lumMod val="85000"/>
                    <a:lumOff val="15000"/>
                  </a:schemeClr>
                </a:solidFill>
              </a:rPr>
              <a:t>)</a:t>
            </a:r>
          </a:p>
          <a:p>
            <a:pPr marL="527388" lvl="1" indent="-239395"/>
            <a:r>
              <a:rPr lang="en-GB" sz="1000" dirty="0">
                <a:solidFill>
                  <a:schemeClr val="tx1">
                    <a:lumMod val="85000"/>
                    <a:lumOff val="15000"/>
                  </a:schemeClr>
                </a:solidFill>
              </a:rPr>
              <a:t>Per 90 metrics (e.g. </a:t>
            </a:r>
            <a:r>
              <a:rPr lang="en-GB" sz="1000" dirty="0" err="1">
                <a:solidFill>
                  <a:schemeClr val="tx1">
                    <a:lumMod val="85000"/>
                    <a:lumOff val="15000"/>
                  </a:schemeClr>
                </a:solidFill>
              </a:rPr>
              <a:t>xG</a:t>
            </a:r>
            <a:r>
              <a:rPr lang="en-GB" sz="1000" dirty="0">
                <a:solidFill>
                  <a:schemeClr val="tx1">
                    <a:lumMod val="85000"/>
                    <a:lumOff val="15000"/>
                  </a:schemeClr>
                </a:solidFill>
              </a:rPr>
              <a:t> per 90)</a:t>
            </a:r>
          </a:p>
          <a:p>
            <a:pPr marL="527388" lvl="1" indent="-239395"/>
            <a:r>
              <a:rPr lang="en-GB" sz="1000" dirty="0">
                <a:solidFill>
                  <a:schemeClr val="tx1">
                    <a:lumMod val="85000"/>
                    <a:lumOff val="15000"/>
                  </a:schemeClr>
                </a:solidFill>
              </a:rPr>
              <a:t>Non-penalty Expected Goals per Shot (</a:t>
            </a:r>
            <a:r>
              <a:rPr lang="en-GB" sz="1000" dirty="0" err="1">
                <a:solidFill>
                  <a:schemeClr val="tx1">
                    <a:lumMod val="85000"/>
                    <a:lumOff val="15000"/>
                  </a:schemeClr>
                </a:solidFill>
              </a:rPr>
              <a:t>npxG</a:t>
            </a:r>
            <a:r>
              <a:rPr lang="en-GB" sz="1000" dirty="0">
                <a:solidFill>
                  <a:schemeClr val="tx1">
                    <a:lumMod val="85000"/>
                    <a:lumOff val="15000"/>
                  </a:schemeClr>
                </a:solidFill>
              </a:rPr>
              <a:t> per shot) – for goalkeepers</a:t>
            </a:r>
          </a:p>
          <a:p>
            <a:pPr marL="527388" lvl="1" indent="-239395"/>
            <a:endParaRPr lang="en-GB" sz="1000" dirty="0">
              <a:solidFill>
                <a:schemeClr val="tx1">
                  <a:lumMod val="85000"/>
                  <a:lumOff val="15000"/>
                </a:schemeClr>
              </a:solidFill>
            </a:endParaRPr>
          </a:p>
          <a:p>
            <a:pPr marL="239395" indent="-239395"/>
            <a:r>
              <a:rPr lang="en-GB" sz="1000" dirty="0">
                <a:solidFill>
                  <a:schemeClr val="tx1">
                    <a:lumMod val="85000"/>
                    <a:lumOff val="15000"/>
                  </a:schemeClr>
                </a:solidFill>
              </a:rPr>
              <a:t>Metrics that could be used to improve the performance of this dashboard with additional data:</a:t>
            </a:r>
          </a:p>
          <a:p>
            <a:pPr marL="527388" lvl="1" indent="-239395"/>
            <a:r>
              <a:rPr lang="en-GB" sz="1000" dirty="0">
                <a:solidFill>
                  <a:schemeClr val="tx1">
                    <a:lumMod val="85000"/>
                    <a:lumOff val="15000"/>
                  </a:schemeClr>
                </a:solidFill>
              </a:rPr>
              <a:t>‘Potential Impact’ - derived metric based on professional opinion</a:t>
            </a:r>
          </a:p>
          <a:p>
            <a:pPr marL="527388" lvl="1" indent="-239395"/>
            <a:r>
              <a:rPr lang="en-GB" sz="1000" dirty="0">
                <a:solidFill>
                  <a:schemeClr val="tx1">
                    <a:lumMod val="85000"/>
                    <a:lumOff val="15000"/>
                  </a:schemeClr>
                </a:solidFill>
              </a:rPr>
              <a:t>Contract expiry information</a:t>
            </a:r>
          </a:p>
          <a:p>
            <a:pPr marL="527388" lvl="1" indent="-239395"/>
            <a:r>
              <a:rPr lang="en-GB" sz="1000" dirty="0">
                <a:solidFill>
                  <a:schemeClr val="tx1">
                    <a:lumMod val="85000"/>
                    <a:lumOff val="15000"/>
                  </a:schemeClr>
                </a:solidFill>
              </a:rPr>
              <a:t>International status</a:t>
            </a:r>
          </a:p>
          <a:p>
            <a:pPr marL="527388" lvl="1" indent="-239395"/>
            <a:r>
              <a:rPr lang="en-GB" sz="1000" dirty="0">
                <a:solidFill>
                  <a:schemeClr val="tx1">
                    <a:lumMod val="85000"/>
                    <a:lumOff val="15000"/>
                  </a:schemeClr>
                </a:solidFill>
              </a:rPr>
              <a:t>Dominant foot</a:t>
            </a:r>
          </a:p>
          <a:p>
            <a:pPr marL="527388" lvl="1" indent="-239395"/>
            <a:r>
              <a:rPr lang="en-GB" sz="1000" dirty="0">
                <a:solidFill>
                  <a:schemeClr val="tx1">
                    <a:lumMod val="85000"/>
                    <a:lumOff val="15000"/>
                  </a:schemeClr>
                </a:solidFill>
              </a:rPr>
              <a:t>Career league minutes</a:t>
            </a:r>
          </a:p>
          <a:p>
            <a:pPr marL="527388" lvl="1" indent="-239395"/>
            <a:r>
              <a:rPr lang="en-GB" sz="1000" dirty="0">
                <a:solidFill>
                  <a:schemeClr val="tx1">
                    <a:lumMod val="85000"/>
                    <a:lumOff val="15000"/>
                  </a:schemeClr>
                </a:solidFill>
              </a:rPr>
              <a:t>Scout reports</a:t>
            </a:r>
          </a:p>
          <a:p>
            <a:pPr marL="527388" lvl="1" indent="-239395"/>
            <a:r>
              <a:rPr lang="en-GB" sz="1000" dirty="0">
                <a:solidFill>
                  <a:schemeClr val="tx1">
                    <a:lumMod val="85000"/>
                    <a:lumOff val="15000"/>
                  </a:schemeClr>
                </a:solidFill>
              </a:rPr>
              <a:t>Current/expected wages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Player surveillance tools, graded by real-world performance and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Recruitment - Outfielders </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solidFill>
                  <a:schemeClr val="tx1">
                    <a:lumMod val="65000"/>
                    <a:lumOff val="35000"/>
                  </a:schemeClr>
                </a:solidFill>
              </a:rPr>
              <a:t>Player performance data provided by </a:t>
            </a:r>
            <a:r>
              <a:rPr lang="en-GB" sz="1000" dirty="0" err="1">
                <a:solidFill>
                  <a:schemeClr val="tx1">
                    <a:lumMod val="65000"/>
                    <a:lumOff val="35000"/>
                  </a:schemeClr>
                </a:solidFill>
              </a:rPr>
              <a:t>FBref</a:t>
            </a:r>
            <a:r>
              <a:rPr lang="en-GB" sz="1000" dirty="0">
                <a:solidFill>
                  <a:schemeClr val="tx1">
                    <a:lumMod val="65000"/>
                    <a:lumOff val="35000"/>
                  </a:schemeClr>
                </a:solidFill>
              </a:rPr>
              <a:t> and estimated market value data provided by </a:t>
            </a:r>
            <a:r>
              <a:rPr lang="en-GB" sz="1000" dirty="0" err="1">
                <a:solidFill>
                  <a:schemeClr val="tx1">
                    <a:lumMod val="65000"/>
                    <a:lumOff val="35000"/>
                  </a:schemeClr>
                </a:solidFill>
              </a:rPr>
              <a:t>TransferMarkt</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572333" y="1381119"/>
            <a:ext cx="1975104" cy="2019202"/>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3628009" y="3076561"/>
            <a:ext cx="1427070" cy="778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800" dirty="0">
                <a:solidFill>
                  <a:schemeClr val="tx1"/>
                </a:solidFill>
              </a:rPr>
              <a:t>The ideal region for scouting/potential transfers based on numbers alone as these are the lower value players with a high return regarding </a:t>
            </a:r>
            <a:r>
              <a:rPr lang="en-US" sz="800" dirty="0" err="1">
                <a:solidFill>
                  <a:schemeClr val="tx1"/>
                </a:solidFill>
              </a:rPr>
              <a:t>xG</a:t>
            </a:r>
            <a:endParaRPr lang="en-US" sz="800" dirty="0">
              <a:solidFill>
                <a:schemeClr val="tx1"/>
              </a:solidFill>
            </a:endParaRPr>
          </a:p>
        </p:txBody>
      </p:sp>
      <p:cxnSp>
        <p:nvCxnSpPr>
          <p:cNvPr id="13" name="Straight Arrow Connector 12">
            <a:extLst>
              <a:ext uri="{FF2B5EF4-FFF2-40B4-BE49-F238E27FC236}">
                <a16:creationId xmlns:a16="http://schemas.microsoft.com/office/drawing/2014/main" id="{6986F6C7-F51F-5349-ABCB-3AA2A82EDF2B}"/>
              </a:ext>
            </a:extLst>
          </p:cNvPr>
          <p:cNvCxnSpPr>
            <a:cxnSpLocks/>
          </p:cNvCxnSpPr>
          <p:nvPr/>
        </p:nvCxnSpPr>
        <p:spPr>
          <a:xfrm flipH="1" flipV="1">
            <a:off x="2450592" y="2724912"/>
            <a:ext cx="1177417" cy="4889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4736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solidFill>
                  <a:schemeClr val="tx1"/>
                </a:solidFill>
                <a:latin typeface="Arial"/>
              </a:rPr>
              <a:t>Appendix</a:t>
            </a:r>
          </a:p>
        </p:txBody>
      </p:sp>
      <p:cxnSp>
        <p:nvCxnSpPr>
          <p:cNvPr id="7" name="Straight Connector 6"/>
          <p:cNvCxnSpPr/>
          <p:nvPr/>
        </p:nvCxnSpPr>
        <p:spPr>
          <a:xfrm>
            <a:off x="3520328" y="2365625"/>
            <a:ext cx="5151344" cy="0"/>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4"/>
          </p:nvPr>
        </p:nvSpPr>
        <p:spPr/>
        <p:txBody>
          <a:bodyPr/>
          <a:lstStyle/>
          <a:p>
            <a:pPr defTabSz="609585"/>
            <a:fld id="{2FB96976-799D-CE43-8922-EB3C171DB3D8}" type="slidenum">
              <a:rPr lang="en-US">
                <a:latin typeface="Arial"/>
              </a:rPr>
              <a:pPr defTabSz="609585"/>
              <a:t>34</a:t>
            </a:fld>
            <a:endParaRPr lang="en-US">
              <a:latin typeface="Arial"/>
            </a:endParaRPr>
          </a:p>
        </p:txBody>
      </p:sp>
    </p:spTree>
    <p:extLst>
      <p:ext uri="{BB962C8B-B14F-4D97-AF65-F5344CB8AC3E}">
        <p14:creationId xmlns:p14="http://schemas.microsoft.com/office/powerpoint/2010/main" val="370012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p:txBody>
          <a:bodyPr lIns="0" tIns="0" rIns="0" bIns="0" anchor="t">
            <a:normAutofit/>
          </a:bodyPr>
          <a:lstStyle/>
          <a:p>
            <a:pPr marL="239395" indent="-239395"/>
            <a:r>
              <a:rPr lang="en-GB" dirty="0">
                <a:solidFill>
                  <a:schemeClr val="tx1">
                    <a:lumMod val="85000"/>
                    <a:lumOff val="15000"/>
                  </a:schemeClr>
                </a:solidFill>
              </a:rPr>
              <a:t>Principle Component Analysis (PCA) of players similarity. Potentially try and find the metrics most associated to players with a higher </a:t>
            </a:r>
            <a:r>
              <a:rPr lang="en-GB" dirty="0" err="1">
                <a:solidFill>
                  <a:schemeClr val="tx1">
                    <a:lumMod val="85000"/>
                    <a:lumOff val="15000"/>
                  </a:schemeClr>
                </a:solidFill>
              </a:rPr>
              <a:t>TransferMarkt</a:t>
            </a:r>
            <a:r>
              <a:rPr lang="en-GB" dirty="0">
                <a:solidFill>
                  <a:schemeClr val="tx1">
                    <a:lumMod val="85000"/>
                    <a:lumOff val="15000"/>
                  </a:schemeClr>
                </a:solidFill>
              </a:rPr>
              <a:t> value.</a:t>
            </a:r>
          </a:p>
          <a:p>
            <a:pPr marL="239395" indent="-239395"/>
            <a:endParaRPr lang="en-GB" dirty="0">
              <a:solidFill>
                <a:schemeClr val="tx1">
                  <a:lumMod val="85000"/>
                  <a:lumOff val="15000"/>
                </a:schemeClr>
              </a:solidFill>
            </a:endParaRPr>
          </a:p>
          <a:p>
            <a:pPr marL="239395" indent="-239395"/>
            <a:r>
              <a:rPr lang="en-GB" dirty="0">
                <a:solidFill>
                  <a:schemeClr val="tx1">
                    <a:lumMod val="85000"/>
                    <a:lumOff val="15000"/>
                  </a:schemeClr>
                </a:solidFill>
              </a:rPr>
              <a:t>Further improvement of the Knutson radars [</a:t>
            </a:r>
            <a:r>
              <a:rPr lang="en-GB" dirty="0">
                <a:solidFill>
                  <a:schemeClr val="tx1">
                    <a:lumMod val="85000"/>
                    <a:lumOff val="15000"/>
                  </a:schemeClr>
                </a:solidFill>
                <a:hlinkClick r:id="rId3">
                  <a:extLst>
                    <a:ext uri="{A12FA001-AC4F-418D-AE19-62706E023703}">
                      <ahyp:hlinkClr xmlns:ahyp="http://schemas.microsoft.com/office/drawing/2018/hyperlinkcolor" val="tx"/>
                    </a:ext>
                  </a:extLst>
                </a:hlinkClick>
              </a:rPr>
              <a:t>link</a:t>
            </a:r>
            <a:r>
              <a:rPr lang="en-GB" dirty="0">
                <a:solidFill>
                  <a:schemeClr val="tx1">
                    <a:lumMod val="85000"/>
                    <a:lumOff val="15000"/>
                  </a:schemeClr>
                </a:solidFill>
              </a:rPr>
              <a:t>] of player metrics using Expected Goals (</a:t>
            </a:r>
            <a:r>
              <a:rPr lang="en-GB" dirty="0" err="1">
                <a:solidFill>
                  <a:schemeClr val="tx1">
                    <a:lumMod val="85000"/>
                    <a:lumOff val="15000"/>
                  </a:schemeClr>
                </a:solidFill>
              </a:rPr>
              <a:t>xG</a:t>
            </a:r>
            <a:r>
              <a:rPr lang="en-GB" dirty="0">
                <a:solidFill>
                  <a:schemeClr val="tx1">
                    <a:lumMod val="85000"/>
                    <a:lumOff val="15000"/>
                  </a:schemeClr>
                </a:solidFill>
              </a:rPr>
              <a:t>), Expected Assists (</a:t>
            </a:r>
            <a:r>
              <a:rPr lang="en-GB" dirty="0" err="1">
                <a:solidFill>
                  <a:schemeClr val="tx1">
                    <a:lumMod val="85000"/>
                    <a:lumOff val="15000"/>
                  </a:schemeClr>
                </a:solidFill>
              </a:rPr>
              <a:t>xA</a:t>
            </a:r>
            <a:r>
              <a:rPr lang="en-GB" dirty="0">
                <a:solidFill>
                  <a:schemeClr val="tx1">
                    <a:lumMod val="85000"/>
                    <a:lumOff val="15000"/>
                  </a:schemeClr>
                </a:solidFill>
              </a:rPr>
              <a:t>), </a:t>
            </a:r>
            <a:r>
              <a:rPr lang="en-GB" dirty="0" err="1">
                <a:solidFill>
                  <a:schemeClr val="tx1">
                    <a:lumMod val="85000"/>
                    <a:lumOff val="15000"/>
                  </a:schemeClr>
                </a:solidFill>
              </a:rPr>
              <a:t>xGBuildup</a:t>
            </a:r>
            <a:r>
              <a:rPr lang="en-GB" dirty="0">
                <a:solidFill>
                  <a:schemeClr val="tx1">
                    <a:lumMod val="85000"/>
                    <a:lumOff val="15000"/>
                  </a:schemeClr>
                </a:solidFill>
              </a:rPr>
              <a:t>, and Expected Threat (</a:t>
            </a:r>
            <a:r>
              <a:rPr lang="en-GB" dirty="0" err="1">
                <a:solidFill>
                  <a:schemeClr val="tx1">
                    <a:lumMod val="85000"/>
                    <a:lumOff val="15000"/>
                  </a:schemeClr>
                </a:solidFill>
              </a:rPr>
              <a:t>xT</a:t>
            </a:r>
            <a:r>
              <a:rPr lang="en-GB" dirty="0">
                <a:solidFill>
                  <a:schemeClr val="tx1">
                    <a:lumMod val="85000"/>
                    <a:lumOff val="15000"/>
                  </a:schemeClr>
                </a:solidFill>
              </a:rPr>
              <a:t>) metrics.</a:t>
            </a:r>
          </a:p>
          <a:p>
            <a:pPr marL="239395" indent="-239395"/>
            <a:endParaRPr lang="en-GB" dirty="0">
              <a:solidFill>
                <a:schemeClr val="tx1">
                  <a:lumMod val="85000"/>
                  <a:lumOff val="15000"/>
                </a:schemeClr>
              </a:solidFill>
            </a:endParaRPr>
          </a:p>
          <a:p>
            <a:pPr marL="239395" indent="-239395"/>
            <a:r>
              <a:rPr lang="en-GB" dirty="0">
                <a:solidFill>
                  <a:schemeClr val="tx1">
                    <a:lumMod val="85000"/>
                    <a:lumOff val="15000"/>
                  </a:schemeClr>
                </a:solidFill>
              </a:rPr>
              <a:t>Formation analysis – further analyse player that fit into certain playing styles e.g. three-at-the-back formations, 4-3-3, strikers that play in a two, etc.</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Examples of analysis I plan/wish to conduct with more time and/or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Next Steps…</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1794679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626721" y="1353352"/>
            <a:ext cx="10331325" cy="4220598"/>
          </a:xfrm>
        </p:spPr>
        <p:txBody>
          <a:bodyPr lIns="0" tIns="0" rIns="0" bIns="0" anchor="t"/>
          <a:lstStyle/>
          <a:p>
            <a:pPr marL="0" indent="0">
              <a:buNone/>
            </a:pPr>
            <a:endParaRPr lang="en-GB" dirty="0">
              <a:solidFill>
                <a:schemeClr val="bg1">
                  <a:lumMod val="50000"/>
                </a:schemeClr>
              </a:solidFill>
            </a:endParaRPr>
          </a:p>
          <a:p>
            <a:pPr marL="0" indent="0">
              <a:buNone/>
            </a:pPr>
            <a:endParaRPr lang="en-GB" dirty="0">
              <a:solidFill>
                <a:schemeClr val="bg1">
                  <a:lumMod val="50000"/>
                </a:schemeClr>
              </a:solidFill>
            </a:endParaRPr>
          </a:p>
          <a:p>
            <a:pPr marL="0" indent="0">
              <a:buNone/>
            </a:pPr>
            <a:endParaRPr lang="en-GB" dirty="0">
              <a:solidFill>
                <a:schemeClr val="bg1">
                  <a:lumMod val="50000"/>
                </a:schemeClr>
              </a:solidFill>
            </a:endParaRPr>
          </a:p>
          <a:p>
            <a:pPr marL="0" indent="0">
              <a:buNone/>
            </a:pPr>
            <a:endParaRPr lang="en-GB" dirty="0">
              <a:solidFill>
                <a:schemeClr val="bg1">
                  <a:lumMod val="50000"/>
                </a:schemeClr>
              </a:solidFill>
            </a:endParaRPr>
          </a:p>
          <a:p>
            <a:pPr marL="0" indent="0">
              <a:buNone/>
            </a:pPr>
            <a:endParaRPr lang="en-GB" dirty="0">
              <a:solidFill>
                <a:schemeClr val="bg1">
                  <a:lumMod val="50000"/>
                </a:schemeClr>
              </a:solidFill>
            </a:endParaRPr>
          </a:p>
          <a:p>
            <a:pPr marL="0" indent="0">
              <a:buNone/>
            </a:pPr>
            <a:endParaRPr lang="en-GB" dirty="0">
              <a:solidFill>
                <a:schemeClr val="bg1">
                  <a:lumMod val="50000"/>
                </a:schemeClr>
              </a:solidFill>
            </a:endParaRPr>
          </a:p>
          <a:p>
            <a:pPr marL="0" indent="0">
              <a:buNone/>
            </a:pPr>
            <a:endParaRPr lang="en-GB" dirty="0">
              <a:solidFill>
                <a:schemeClr val="bg1">
                  <a:lumMod val="50000"/>
                </a:schemeClr>
              </a:solidFill>
            </a:endParaRPr>
          </a:p>
          <a:p>
            <a:pPr marL="0" indent="0">
              <a:buNone/>
            </a:pPr>
            <a:endParaRPr lang="en-GB" dirty="0">
              <a:solidFill>
                <a:schemeClr val="bg1">
                  <a:lumMod val="50000"/>
                </a:schemeClr>
              </a:solidFill>
            </a:endParaRPr>
          </a:p>
          <a:p>
            <a:pPr marL="0" indent="0">
              <a:buNone/>
            </a:pPr>
            <a:endParaRPr lang="en-GB" dirty="0">
              <a:solidFill>
                <a:schemeClr val="bg1">
                  <a:lumMod val="50000"/>
                </a:schemeClr>
              </a:solidFill>
            </a:endParaRPr>
          </a:p>
          <a:p>
            <a:pPr marL="0" indent="0">
              <a:buNone/>
            </a:pPr>
            <a:endParaRPr lang="en-GB" dirty="0">
              <a:solidFill>
                <a:schemeClr val="bg1">
                  <a:lumMod val="50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Analysis produced for football needs to be the following…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400" dirty="0"/>
              <a:t>Requirements of Data Analysis in Football</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sp>
        <p:nvSpPr>
          <p:cNvPr id="3" name="Oval 2">
            <a:extLst>
              <a:ext uri="{FF2B5EF4-FFF2-40B4-BE49-F238E27FC236}">
                <a16:creationId xmlns:a16="http://schemas.microsoft.com/office/drawing/2014/main" id="{5E55E50B-B0B7-4EE8-9D84-28C118D11A85}"/>
              </a:ext>
            </a:extLst>
          </p:cNvPr>
          <p:cNvSpPr/>
          <p:nvPr/>
        </p:nvSpPr>
        <p:spPr>
          <a:xfrm>
            <a:off x="889744" y="1641516"/>
            <a:ext cx="475357" cy="475357"/>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chemeClr val="accent1"/>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885411" y="2866497"/>
            <a:ext cx="475357" cy="475357"/>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chemeClr val="accent1"/>
                </a:solidFill>
              </a:rPr>
              <a:t>2</a:t>
            </a:r>
          </a:p>
        </p:txBody>
      </p:sp>
      <p:sp>
        <p:nvSpPr>
          <p:cNvPr id="10" name="Oval 9">
            <a:extLst>
              <a:ext uri="{FF2B5EF4-FFF2-40B4-BE49-F238E27FC236}">
                <a16:creationId xmlns:a16="http://schemas.microsoft.com/office/drawing/2014/main" id="{00E83C3D-DE26-4386-8C23-6B2F9576960F}"/>
              </a:ext>
            </a:extLst>
          </p:cNvPr>
          <p:cNvSpPr/>
          <p:nvPr/>
        </p:nvSpPr>
        <p:spPr>
          <a:xfrm>
            <a:off x="905572" y="4389468"/>
            <a:ext cx="475357" cy="475357"/>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a:solidFill>
                  <a:schemeClr val="accent1"/>
                </a:solidFill>
              </a:rPr>
              <a:t>3</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GB" sz="2000" b="1" dirty="0">
                <a:solidFill>
                  <a:schemeClr val="tx1">
                    <a:lumMod val="85000"/>
                    <a:lumOff val="15000"/>
                  </a:schemeClr>
                </a:solidFill>
              </a:rPr>
              <a:t>Simple</a:t>
            </a:r>
            <a:r>
              <a:rPr lang="en-GB" sz="2000" dirty="0">
                <a:solidFill>
                  <a:schemeClr val="tx1">
                    <a:lumMod val="85000"/>
                    <a:lumOff val="15000"/>
                  </a:schemeClr>
                </a:solidFill>
              </a:rPr>
              <a:t> – deliver clear and concise messages that can be quickly comprehended by busy coaches.</a:t>
            </a:r>
          </a:p>
          <a:p>
            <a:pPr marL="0" indent="0">
              <a:buNone/>
            </a:pPr>
            <a:endParaRPr lang="en-GB" sz="2000" b="1" dirty="0">
              <a:solidFill>
                <a:schemeClr val="tx1">
                  <a:lumMod val="85000"/>
                  <a:lumOff val="15000"/>
                </a:schemeClr>
              </a:solidFill>
            </a:endParaRPr>
          </a:p>
          <a:p>
            <a:pPr marL="0" indent="0">
              <a:buNone/>
            </a:pPr>
            <a:endParaRPr lang="en-GB" sz="2000" b="1" dirty="0">
              <a:solidFill>
                <a:schemeClr val="tx1">
                  <a:lumMod val="85000"/>
                  <a:lumOff val="15000"/>
                </a:schemeClr>
              </a:solidFill>
            </a:endParaRPr>
          </a:p>
          <a:p>
            <a:pPr marL="0" indent="0">
              <a:buNone/>
            </a:pPr>
            <a:r>
              <a:rPr lang="en-GB" sz="2000" b="1" dirty="0">
                <a:solidFill>
                  <a:schemeClr val="tx1">
                    <a:lumMod val="85000"/>
                    <a:lumOff val="15000"/>
                  </a:schemeClr>
                </a:solidFill>
              </a:rPr>
              <a:t>Enable control</a:t>
            </a:r>
            <a:r>
              <a:rPr lang="en-GB" sz="2000" dirty="0">
                <a:solidFill>
                  <a:schemeClr val="tx1">
                    <a:lumMod val="85000"/>
                    <a:lumOff val="15000"/>
                  </a:schemeClr>
                </a:solidFill>
              </a:rPr>
              <a:t> – data and visualisations need to include filters, tool tips, and actions, that can allow the user (often coaches) to find the insights themselves without the need for programming or dashboard building skills.</a:t>
            </a:r>
          </a:p>
          <a:p>
            <a:pPr marL="0" indent="0">
              <a:buNone/>
            </a:pPr>
            <a:endParaRPr lang="en-GB" sz="2000" b="1" dirty="0">
              <a:solidFill>
                <a:schemeClr val="tx1">
                  <a:lumMod val="85000"/>
                  <a:lumOff val="15000"/>
                </a:schemeClr>
              </a:solidFill>
            </a:endParaRPr>
          </a:p>
          <a:p>
            <a:pPr marL="0" indent="0">
              <a:buNone/>
            </a:pPr>
            <a:endParaRPr lang="en-GB" sz="2000" b="1" dirty="0">
              <a:solidFill>
                <a:schemeClr val="tx1">
                  <a:lumMod val="85000"/>
                  <a:lumOff val="15000"/>
                </a:schemeClr>
              </a:solidFill>
            </a:endParaRPr>
          </a:p>
          <a:p>
            <a:pPr marL="0" indent="0">
              <a:buNone/>
            </a:pPr>
            <a:r>
              <a:rPr lang="en-GB" sz="2000" b="1" dirty="0">
                <a:solidFill>
                  <a:schemeClr val="tx1">
                    <a:lumMod val="85000"/>
                    <a:lumOff val="15000"/>
                  </a:schemeClr>
                </a:solidFill>
              </a:rPr>
              <a:t>Flexible</a:t>
            </a:r>
            <a:r>
              <a:rPr lang="en-GB" sz="2000" dirty="0">
                <a:solidFill>
                  <a:schemeClr val="tx1">
                    <a:lumMod val="85000"/>
                    <a:lumOff val="15000"/>
                  </a:schemeClr>
                </a:solidFill>
              </a:rPr>
              <a:t> – tools created need to be ready-made so that they can be easily updated and reproduced during a packed, busy season, often with two First Team games a week.</a:t>
            </a:r>
          </a:p>
        </p:txBody>
      </p:sp>
    </p:spTree>
    <p:extLst>
      <p:ext uri="{BB962C8B-B14F-4D97-AF65-F5344CB8AC3E}">
        <p14:creationId xmlns:p14="http://schemas.microsoft.com/office/powerpoint/2010/main" val="740301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2" y="1449917"/>
            <a:ext cx="9501911" cy="4579691"/>
          </a:xfrm>
        </p:spPr>
        <p:txBody>
          <a:bodyPr lIns="0" tIns="0" rIns="0" bIns="0" anchor="t">
            <a:normAutofit fontScale="25000" lnSpcReduction="20000"/>
          </a:bodyPr>
          <a:lstStyle/>
          <a:p>
            <a:pPr marL="0" indent="0">
              <a:buNone/>
            </a:pPr>
            <a:r>
              <a:rPr lang="en-GB" sz="1800" dirty="0">
                <a:solidFill>
                  <a:schemeClr val="tx1">
                    <a:lumMod val="85000"/>
                    <a:lumOff val="15000"/>
                  </a:schemeClr>
                </a:solidFill>
              </a:rPr>
              <a:t>Metrics used in the data and their perceived definitions (none provided with the data):</a:t>
            </a:r>
          </a:p>
          <a:p>
            <a:r>
              <a:rPr lang="en-GB" sz="1800" dirty="0">
                <a:solidFill>
                  <a:schemeClr val="tx1">
                    <a:lumMod val="85000"/>
                    <a:lumOff val="15000"/>
                  </a:schemeClr>
                </a:solidFill>
              </a:rPr>
              <a:t>'season’,</a:t>
            </a:r>
          </a:p>
          <a:p>
            <a:r>
              <a:rPr lang="en-GB" sz="1800" dirty="0">
                <a:solidFill>
                  <a:schemeClr val="tx1">
                    <a:lumMod val="85000"/>
                    <a:lumOff val="15000"/>
                  </a:schemeClr>
                </a:solidFill>
              </a:rPr>
              <a:t>'</a:t>
            </a:r>
            <a:r>
              <a:rPr lang="en-GB" sz="1800" dirty="0" err="1">
                <a:solidFill>
                  <a:schemeClr val="tx1">
                    <a:lumMod val="85000"/>
                    <a:lumOff val="15000"/>
                  </a:schemeClr>
                </a:solidFill>
              </a:rPr>
              <a:t>competition_id</a:t>
            </a:r>
            <a:r>
              <a:rPr lang="en-GB" sz="1800" dirty="0">
                <a:solidFill>
                  <a:schemeClr val="tx1">
                    <a:lumMod val="85000"/>
                    <a:lumOff val="15000"/>
                  </a:schemeClr>
                </a:solidFill>
              </a:rPr>
              <a:t>’,</a:t>
            </a:r>
          </a:p>
          <a:p>
            <a:r>
              <a:rPr lang="en-GB" sz="1800" dirty="0">
                <a:solidFill>
                  <a:schemeClr val="tx1">
                    <a:lumMod val="85000"/>
                    <a:lumOff val="15000"/>
                  </a:schemeClr>
                </a:solidFill>
              </a:rPr>
              <a:t>'competition’,</a:t>
            </a:r>
          </a:p>
          <a:p>
            <a:r>
              <a:rPr lang="en-GB" sz="1800" dirty="0">
                <a:solidFill>
                  <a:schemeClr val="tx1">
                    <a:lumMod val="85000"/>
                    <a:lumOff val="15000"/>
                  </a:schemeClr>
                </a:solidFill>
              </a:rPr>
              <a:t>'</a:t>
            </a:r>
            <a:r>
              <a:rPr lang="en-GB" sz="1800" dirty="0" err="1">
                <a:solidFill>
                  <a:schemeClr val="tx1">
                    <a:lumMod val="85000"/>
                    <a:lumOff val="15000"/>
                  </a:schemeClr>
                </a:solidFill>
              </a:rPr>
              <a:t>player_id</a:t>
            </a:r>
            <a:r>
              <a:rPr lang="en-GB" sz="1800" dirty="0">
                <a:solidFill>
                  <a:schemeClr val="tx1">
                    <a:lumMod val="85000"/>
                    <a:lumOff val="15000"/>
                  </a:schemeClr>
                </a:solidFill>
              </a:rPr>
              <a:t>’,</a:t>
            </a:r>
          </a:p>
          <a:p>
            <a:r>
              <a:rPr lang="en-GB" sz="1800" dirty="0">
                <a:solidFill>
                  <a:schemeClr val="tx1">
                    <a:lumMod val="85000"/>
                    <a:lumOff val="15000"/>
                  </a:schemeClr>
                </a:solidFill>
              </a:rPr>
              <a:t>'name’,</a:t>
            </a:r>
          </a:p>
          <a:p>
            <a:r>
              <a:rPr lang="en-GB" sz="1800" dirty="0">
                <a:solidFill>
                  <a:schemeClr val="tx1">
                    <a:lumMod val="85000"/>
                    <a:lumOff val="15000"/>
                  </a:schemeClr>
                </a:solidFill>
              </a:rPr>
              <a:t>'</a:t>
            </a:r>
            <a:r>
              <a:rPr lang="en-GB" sz="1800" dirty="0" err="1">
                <a:solidFill>
                  <a:schemeClr val="tx1">
                    <a:lumMod val="85000"/>
                    <a:lumOff val="15000"/>
                  </a:schemeClr>
                </a:solidFill>
              </a:rPr>
              <a:t>team_id</a:t>
            </a:r>
            <a:r>
              <a:rPr lang="en-GB" sz="1800" dirty="0">
                <a:solidFill>
                  <a:schemeClr val="tx1">
                    <a:lumMod val="85000"/>
                    <a:lumOff val="15000"/>
                  </a:schemeClr>
                </a:solidFill>
              </a:rPr>
              <a:t>’,</a:t>
            </a:r>
          </a:p>
          <a:p>
            <a:r>
              <a:rPr lang="en-GB" sz="1800" dirty="0">
                <a:solidFill>
                  <a:schemeClr val="tx1">
                    <a:lumMod val="85000"/>
                    <a:lumOff val="15000"/>
                  </a:schemeClr>
                </a:solidFill>
              </a:rPr>
              <a:t>'team’,</a:t>
            </a:r>
          </a:p>
          <a:p>
            <a:r>
              <a:rPr lang="en-GB" sz="1800" dirty="0">
                <a:solidFill>
                  <a:schemeClr val="tx1">
                    <a:lumMod val="85000"/>
                    <a:lumOff val="15000"/>
                  </a:schemeClr>
                </a:solidFill>
              </a:rPr>
              <a:t>'age’,</a:t>
            </a:r>
          </a:p>
          <a:p>
            <a:r>
              <a:rPr lang="en-GB" sz="1800" dirty="0">
                <a:solidFill>
                  <a:schemeClr val="tx1">
                    <a:lumMod val="85000"/>
                    <a:lumOff val="15000"/>
                  </a:schemeClr>
                </a:solidFill>
              </a:rPr>
              <a:t>'nationality’,</a:t>
            </a:r>
          </a:p>
          <a:p>
            <a:r>
              <a:rPr lang="en-GB" sz="1800" dirty="0">
                <a:solidFill>
                  <a:schemeClr val="tx1">
                    <a:lumMod val="85000"/>
                    <a:lumOff val="15000"/>
                  </a:schemeClr>
                </a:solidFill>
              </a:rPr>
              <a:t>'height’,</a:t>
            </a:r>
          </a:p>
          <a:p>
            <a:r>
              <a:rPr lang="en-GB" sz="1800" dirty="0">
                <a:solidFill>
                  <a:schemeClr val="tx1">
                    <a:lumMod val="85000"/>
                    <a:lumOff val="15000"/>
                  </a:schemeClr>
                </a:solidFill>
              </a:rPr>
              <a:t>'weight’,</a:t>
            </a:r>
          </a:p>
          <a:p>
            <a:r>
              <a:rPr lang="en-GB" sz="1800" dirty="0">
                <a:solidFill>
                  <a:schemeClr val="tx1">
                    <a:lumMod val="85000"/>
                    <a:lumOff val="15000"/>
                  </a:schemeClr>
                </a:solidFill>
              </a:rPr>
              <a:t>'</a:t>
            </a:r>
            <a:r>
              <a:rPr lang="en-GB" sz="1800" dirty="0" err="1">
                <a:solidFill>
                  <a:schemeClr val="tx1">
                    <a:lumMod val="85000"/>
                    <a:lumOff val="15000"/>
                  </a:schemeClr>
                </a:solidFill>
              </a:rPr>
              <a:t>preferred_foot</a:t>
            </a:r>
            <a:r>
              <a:rPr lang="en-GB" sz="1800" dirty="0">
                <a:solidFill>
                  <a:schemeClr val="tx1">
                    <a:lumMod val="85000"/>
                    <a:lumOff val="15000"/>
                  </a:schemeClr>
                </a:solidFill>
              </a:rPr>
              <a:t>’,</a:t>
            </a:r>
          </a:p>
          <a:p>
            <a:r>
              <a:rPr lang="en-GB" sz="1800" dirty="0">
                <a:solidFill>
                  <a:schemeClr val="tx1">
                    <a:lumMod val="85000"/>
                    <a:lumOff val="15000"/>
                  </a:schemeClr>
                </a:solidFill>
              </a:rPr>
              <a:t>'position’,</a:t>
            </a:r>
          </a:p>
          <a:p>
            <a:r>
              <a:rPr lang="en-GB" sz="1800" dirty="0">
                <a:solidFill>
                  <a:schemeClr val="tx1">
                    <a:lumMod val="85000"/>
                    <a:lumOff val="15000"/>
                  </a:schemeClr>
                </a:solidFill>
              </a:rPr>
              <a:t>'</a:t>
            </a:r>
            <a:r>
              <a:rPr lang="en-GB" sz="1800" dirty="0" err="1">
                <a:solidFill>
                  <a:schemeClr val="tx1">
                    <a:lumMod val="85000"/>
                    <a:lumOff val="15000"/>
                  </a:schemeClr>
                </a:solidFill>
              </a:rPr>
              <a:t>detailed_position</a:t>
            </a:r>
            <a:r>
              <a:rPr lang="en-GB" sz="1800" dirty="0">
                <a:solidFill>
                  <a:schemeClr val="tx1">
                    <a:lumMod val="85000"/>
                    <a:lumOff val="15000"/>
                  </a:schemeClr>
                </a:solidFill>
              </a:rPr>
              <a:t>’,</a:t>
            </a:r>
          </a:p>
          <a:p>
            <a:r>
              <a:rPr lang="en-GB" sz="1800" dirty="0">
                <a:solidFill>
                  <a:schemeClr val="tx1">
                    <a:lumMod val="85000"/>
                    <a:lumOff val="15000"/>
                  </a:schemeClr>
                </a:solidFill>
              </a:rPr>
              <a:t>'goals’,</a:t>
            </a:r>
          </a:p>
          <a:p>
            <a:r>
              <a:rPr lang="en-GB" sz="1800" dirty="0">
                <a:solidFill>
                  <a:schemeClr val="tx1">
                    <a:lumMod val="85000"/>
                    <a:lumOff val="15000"/>
                  </a:schemeClr>
                </a:solidFill>
              </a:rPr>
              <a:t>'assists’,</a:t>
            </a:r>
          </a:p>
          <a:p>
            <a:r>
              <a:rPr lang="en-GB" sz="1800" dirty="0">
                <a:solidFill>
                  <a:schemeClr val="tx1">
                    <a:lumMod val="85000"/>
                    <a:lumOff val="15000"/>
                  </a:schemeClr>
                </a:solidFill>
              </a:rPr>
              <a:t>'</a:t>
            </a:r>
            <a:r>
              <a:rPr lang="en-GB" sz="1800" dirty="0" err="1">
                <a:solidFill>
                  <a:schemeClr val="tx1">
                    <a:lumMod val="85000"/>
                    <a:lumOff val="15000"/>
                  </a:schemeClr>
                </a:solidFill>
              </a:rPr>
              <a:t>position_am_perc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position_cb_perc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position_cf_perc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position_cm_perc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position_dm_perc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position_gk_perc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position_lb_perc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position_lw_perc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position_rb_perc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position_rw_perc</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play_time</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ball_in_play_time</a:t>
            </a:r>
            <a:r>
              <a:rPr lang="en-GB" sz="1800" dirty="0">
                <a:solidFill>
                  <a:schemeClr val="tx1">
                    <a:lumMod val="85000"/>
                    <a:lumOff val="15000"/>
                  </a:schemeClr>
                </a:solidFill>
              </a:rPr>
              <a:t>’,</a:t>
            </a:r>
          </a:p>
          <a:p>
            <a:r>
              <a:rPr lang="en-GB" sz="1800" dirty="0">
                <a:solidFill>
                  <a:schemeClr val="tx1">
                    <a:lumMod val="85000"/>
                    <a:lumOff val="15000"/>
                  </a:schemeClr>
                </a:solidFill>
              </a:rPr>
              <a:t>'shots’,</a:t>
            </a:r>
          </a:p>
          <a:p>
            <a:r>
              <a:rPr lang="en-GB" sz="1800" dirty="0">
                <a:solidFill>
                  <a:schemeClr val="tx1">
                    <a:lumMod val="85000"/>
                    <a:lumOff val="15000"/>
                  </a:schemeClr>
                </a:solidFill>
              </a:rPr>
              <a:t>'</a:t>
            </a:r>
            <a:r>
              <a:rPr lang="en-GB" sz="1800" dirty="0" err="1">
                <a:solidFill>
                  <a:schemeClr val="tx1">
                    <a:lumMod val="85000"/>
                    <a:lumOff val="15000"/>
                  </a:schemeClr>
                </a:solidFill>
              </a:rPr>
              <a:t>shots_open_play</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shots_open_play_box</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shots_op_left_foot</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shots_op_right_foot</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shots_op_head</a:t>
            </a:r>
            <a:r>
              <a:rPr lang="en-GB" sz="1800" dirty="0">
                <a:solidFill>
                  <a:schemeClr val="tx1">
                    <a:lumMod val="85000"/>
                    <a:lumOff val="15000"/>
                  </a:schemeClr>
                </a:solidFill>
              </a:rPr>
              <a:t>’,</a:t>
            </a:r>
          </a:p>
          <a:p>
            <a:r>
              <a:rPr lang="en-GB" sz="1800" dirty="0">
                <a:solidFill>
                  <a:schemeClr val="tx1">
                    <a:lumMod val="85000"/>
                    <a:lumOff val="15000"/>
                  </a:schemeClr>
                </a:solidFill>
              </a:rPr>
              <a:t>'crosses’,</a:t>
            </a:r>
          </a:p>
          <a:p>
            <a:r>
              <a:rPr lang="en-GB" sz="1800" dirty="0">
                <a:solidFill>
                  <a:schemeClr val="tx1">
                    <a:lumMod val="85000"/>
                    <a:lumOff val="15000"/>
                  </a:schemeClr>
                </a:solidFill>
              </a:rPr>
              <a:t>'</a:t>
            </a:r>
            <a:r>
              <a:rPr lang="en-GB" sz="1800" dirty="0" err="1">
                <a:solidFill>
                  <a:schemeClr val="tx1">
                    <a:lumMod val="85000"/>
                    <a:lumOff val="15000"/>
                  </a:schemeClr>
                </a:solidFill>
              </a:rPr>
              <a:t>crosses_open_play</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crosses_op_successful</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crosses_op_left</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crosses_op_right</a:t>
            </a:r>
            <a:r>
              <a:rPr lang="en-GB" sz="1800" dirty="0">
                <a:solidFill>
                  <a:schemeClr val="tx1">
                    <a:lumMod val="85000"/>
                    <a:lumOff val="15000"/>
                  </a:schemeClr>
                </a:solidFill>
              </a:rPr>
              <a:t>’,</a:t>
            </a:r>
          </a:p>
          <a:p>
            <a:r>
              <a:rPr lang="en-GB" sz="1800" dirty="0">
                <a:solidFill>
                  <a:schemeClr val="tx1">
                    <a:lumMod val="85000"/>
                    <a:lumOff val="15000"/>
                  </a:schemeClr>
                </a:solidFill>
              </a:rPr>
              <a:t>'passes’,</a:t>
            </a:r>
          </a:p>
          <a:p>
            <a:r>
              <a:rPr lang="en-GB" sz="1800" dirty="0">
                <a:solidFill>
                  <a:schemeClr val="tx1">
                    <a:lumMod val="85000"/>
                    <a:lumOff val="15000"/>
                  </a:schemeClr>
                </a:solidFill>
              </a:rPr>
              <a:t>'</a:t>
            </a:r>
            <a:r>
              <a:rPr lang="en-GB" sz="1800" dirty="0" err="1">
                <a:solidFill>
                  <a:schemeClr val="tx1">
                    <a:lumMod val="85000"/>
                    <a:lumOff val="15000"/>
                  </a:schemeClr>
                </a:solidFill>
              </a:rPr>
              <a:t>passes_open_play</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passes_op_successful</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passes_op_head</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passes_op_head_successful</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passes_op_final_third</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passes_op_final_third_successful</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passes_op_box</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passes_op_box_successful</a:t>
            </a:r>
            <a:r>
              <a:rPr lang="en-GB" sz="1800" dirty="0">
                <a:solidFill>
                  <a:schemeClr val="tx1">
                    <a:lumMod val="85000"/>
                    <a:lumOff val="15000"/>
                  </a:schemeClr>
                </a:solidFill>
              </a:rPr>
              <a:t>’,</a:t>
            </a:r>
          </a:p>
          <a:p>
            <a:r>
              <a:rPr lang="en-GB" sz="1800" dirty="0">
                <a:solidFill>
                  <a:schemeClr val="tx1">
                    <a:lumMod val="85000"/>
                    <a:lumOff val="15000"/>
                  </a:schemeClr>
                </a:solidFill>
              </a:rPr>
              <a:t>'launches’,</a:t>
            </a:r>
          </a:p>
          <a:p>
            <a:r>
              <a:rPr lang="en-GB" sz="1800" dirty="0">
                <a:solidFill>
                  <a:schemeClr val="tx1">
                    <a:lumMod val="85000"/>
                    <a:lumOff val="15000"/>
                  </a:schemeClr>
                </a:solidFill>
              </a:rPr>
              <a:t>'</a:t>
            </a:r>
            <a:r>
              <a:rPr lang="en-GB" sz="1800" dirty="0" err="1">
                <a:solidFill>
                  <a:schemeClr val="tx1">
                    <a:lumMod val="85000"/>
                    <a:lumOff val="15000"/>
                  </a:schemeClr>
                </a:solidFill>
              </a:rPr>
              <a:t>launches_successful</a:t>
            </a:r>
            <a:r>
              <a:rPr lang="en-GB" sz="1800" dirty="0">
                <a:solidFill>
                  <a:schemeClr val="tx1">
                    <a:lumMod val="85000"/>
                    <a:lumOff val="15000"/>
                  </a:schemeClr>
                </a:solidFill>
              </a:rPr>
              <a:t>’, </a:t>
            </a:r>
          </a:p>
          <a:p>
            <a:r>
              <a:rPr lang="en-GB" sz="1800" dirty="0">
                <a:solidFill>
                  <a:schemeClr val="tx1">
                    <a:lumMod val="85000"/>
                    <a:lumOff val="15000"/>
                  </a:schemeClr>
                </a:solidFill>
              </a:rPr>
              <a:t>'carries’,</a:t>
            </a:r>
          </a:p>
          <a:p>
            <a:r>
              <a:rPr lang="en-GB" sz="1800" dirty="0">
                <a:solidFill>
                  <a:schemeClr val="tx1">
                    <a:lumMod val="85000"/>
                    <a:lumOff val="15000"/>
                  </a:schemeClr>
                </a:solidFill>
              </a:rPr>
              <a:t>'</a:t>
            </a:r>
            <a:r>
              <a:rPr lang="en-GB" sz="1800" dirty="0" err="1">
                <a:solidFill>
                  <a:schemeClr val="tx1">
                    <a:lumMod val="85000"/>
                    <a:lumOff val="15000"/>
                  </a:schemeClr>
                </a:solidFill>
              </a:rPr>
              <a:t>carries_box</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carry_distance</a:t>
            </a:r>
            <a:r>
              <a:rPr lang="en-GB" sz="1800" dirty="0">
                <a:solidFill>
                  <a:schemeClr val="tx1">
                    <a:lumMod val="85000"/>
                    <a:lumOff val="15000"/>
                  </a:schemeClr>
                </a:solidFill>
              </a:rPr>
              <a:t>’,</a:t>
            </a:r>
          </a:p>
          <a:p>
            <a:r>
              <a:rPr lang="en-GB" sz="1800" dirty="0">
                <a:solidFill>
                  <a:schemeClr val="tx1">
                    <a:lumMod val="85000"/>
                    <a:lumOff val="15000"/>
                  </a:schemeClr>
                </a:solidFill>
              </a:rPr>
              <a:t>'dribbles’,</a:t>
            </a:r>
          </a:p>
          <a:p>
            <a:r>
              <a:rPr lang="en-GB" sz="1800" dirty="0">
                <a:solidFill>
                  <a:schemeClr val="tx1">
                    <a:lumMod val="85000"/>
                    <a:lumOff val="15000"/>
                  </a:schemeClr>
                </a:solidFill>
              </a:rPr>
              <a:t>'</a:t>
            </a:r>
            <a:r>
              <a:rPr lang="en-GB" sz="1800" dirty="0" err="1">
                <a:solidFill>
                  <a:schemeClr val="tx1">
                    <a:lumMod val="85000"/>
                    <a:lumOff val="15000"/>
                  </a:schemeClr>
                </a:solidFill>
              </a:rPr>
              <a:t>dribbles_successful</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dribbles_box</a:t>
            </a:r>
            <a:r>
              <a:rPr lang="en-GB" sz="1800" dirty="0">
                <a:solidFill>
                  <a:schemeClr val="tx1">
                    <a:lumMod val="85000"/>
                    <a:lumOff val="15000"/>
                  </a:schemeClr>
                </a:solidFill>
              </a:rPr>
              <a:t>', 'recoveries', 'tackles',</a:t>
            </a:r>
          </a:p>
          <a:p>
            <a:r>
              <a:rPr lang="en-GB" sz="1800" dirty="0">
                <a:solidFill>
                  <a:schemeClr val="tx1">
                    <a:lumMod val="85000"/>
                    <a:lumOff val="15000"/>
                  </a:schemeClr>
                </a:solidFill>
              </a:rPr>
              <a:t>‘interceptions', 'blocks', 'clearances', 'saves', '</a:t>
            </a:r>
            <a:r>
              <a:rPr lang="en-GB" sz="1800" dirty="0" err="1">
                <a:solidFill>
                  <a:schemeClr val="tx1">
                    <a:lumMod val="85000"/>
                    <a:lumOff val="15000"/>
                  </a:schemeClr>
                </a:solidFill>
              </a:rPr>
              <a:t>aerial_duels_att</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aerial_duels_att_won</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ground_duels_att</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ground_duels_att_won</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aerial_duels_def</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aerial_duels_def_won</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ground_duels_def</a:t>
            </a:r>
            <a:r>
              <a:rPr lang="en-GB" sz="1800" dirty="0">
                <a:solidFill>
                  <a:schemeClr val="tx1">
                    <a:lumMod val="85000"/>
                    <a:lumOff val="15000"/>
                  </a:schemeClr>
                </a:solidFill>
              </a:rPr>
              <a:t>’,</a:t>
            </a:r>
          </a:p>
          <a:p>
            <a:r>
              <a:rPr lang="en-GB" sz="1800" dirty="0">
                <a:solidFill>
                  <a:schemeClr val="tx1">
                    <a:lumMod val="85000"/>
                    <a:lumOff val="15000"/>
                  </a:schemeClr>
                </a:solidFill>
              </a:rPr>
              <a:t>'</a:t>
            </a:r>
            <a:r>
              <a:rPr lang="en-GB" sz="1800" dirty="0" err="1">
                <a:solidFill>
                  <a:schemeClr val="tx1">
                    <a:lumMod val="85000"/>
                    <a:lumOff val="15000"/>
                  </a:schemeClr>
                </a:solidFill>
              </a:rPr>
              <a:t>ground_duels_def_won</a:t>
            </a:r>
            <a:r>
              <a:rPr lang="en-GB" sz="1800"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595959"/>
                </a:solidFill>
              </a:rPr>
              <a:t>Available for reference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Complete list of metrics and definitions</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760449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449917"/>
            <a:ext cx="8440349" cy="4268689"/>
          </a:xfrm>
        </p:spPr>
        <p:txBody>
          <a:bodyPr lIns="0" tIns="0" rIns="0" bIns="0" anchor="t">
            <a:normAutofit fontScale="92500"/>
          </a:bodyPr>
          <a:lstStyle/>
          <a:p>
            <a:pPr marL="239395" indent="-239395"/>
            <a:r>
              <a:rPr lang="en-GB" sz="1800" dirty="0">
                <a:solidFill>
                  <a:schemeClr val="tx1">
                    <a:lumMod val="85000"/>
                    <a:lumOff val="15000"/>
                  </a:schemeClr>
                </a:solidFill>
              </a:rPr>
              <a:t>Tableau Public profile: </a:t>
            </a:r>
            <a:r>
              <a:rPr lang="en-GB" sz="1800" dirty="0">
                <a:solidFill>
                  <a:schemeClr val="tx1">
                    <a:lumMod val="85000"/>
                    <a:lumOff val="15000"/>
                  </a:schemeClr>
                </a:solidFill>
                <a:hlinkClick r:id="rId2">
                  <a:extLst>
                    <a:ext uri="{A12FA001-AC4F-418D-AE19-62706E023703}">
                      <ahyp:hlinkClr xmlns:ahyp="http://schemas.microsoft.com/office/drawing/2018/hyperlinkcolor" val="tx"/>
                    </a:ext>
                  </a:extLst>
                </a:hlinkClick>
              </a:rPr>
              <a:t>public.tableau.com/profile/edd.webster</a:t>
            </a:r>
            <a:r>
              <a:rPr lang="en-GB" sz="1800" dirty="0">
                <a:solidFill>
                  <a:schemeClr val="tx1">
                    <a:lumMod val="85000"/>
                    <a:lumOff val="15000"/>
                  </a:schemeClr>
                </a:solidFill>
              </a:rPr>
              <a:t>. See the dashboard titled '</a:t>
            </a:r>
            <a:r>
              <a:rPr lang="en-GB" sz="1800" dirty="0" err="1">
                <a:solidFill>
                  <a:schemeClr val="tx1">
                    <a:lumMod val="85000"/>
                    <a:lumOff val="15000"/>
                  </a:schemeClr>
                </a:solidFill>
              </a:rPr>
              <a:t>Edd</a:t>
            </a:r>
            <a:r>
              <a:rPr lang="en-GB" sz="1800" dirty="0">
                <a:solidFill>
                  <a:schemeClr val="tx1">
                    <a:lumMod val="85000"/>
                    <a:lumOff val="15000"/>
                  </a:schemeClr>
                </a:solidFill>
              </a:rPr>
              <a:t> Webster Plymouth Argyle Data Analysis’ for the dashboards featured in this deck.</a:t>
            </a: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GitHub:</a:t>
            </a:r>
          </a:p>
          <a:p>
            <a:pPr marL="527388" lvl="1" indent="-239395"/>
            <a:r>
              <a:rPr lang="en-GB" sz="1800" dirty="0">
                <a:solidFill>
                  <a:schemeClr val="tx1">
                    <a:lumMod val="85000"/>
                    <a:lumOff val="15000"/>
                  </a:schemeClr>
                </a:solidFill>
              </a:rPr>
              <a:t>General: </a:t>
            </a:r>
            <a:r>
              <a:rPr lang="en-GB" sz="1800" dirty="0">
                <a:solidFill>
                  <a:schemeClr val="tx1">
                    <a:lumMod val="85000"/>
                    <a:lumOff val="15000"/>
                  </a:schemeClr>
                </a:solidFill>
                <a:hlinkClick r:id="rId3">
                  <a:extLst>
                    <a:ext uri="{A12FA001-AC4F-418D-AE19-62706E023703}">
                      <ahyp:hlinkClr xmlns:ahyp="http://schemas.microsoft.com/office/drawing/2018/hyperlinkcolor" val="tx"/>
                    </a:ext>
                  </a:extLst>
                </a:hlinkClick>
              </a:rPr>
              <a:t>github.com/eddwebster</a:t>
            </a:r>
            <a:endParaRPr lang="en-GB" sz="1800" dirty="0">
              <a:solidFill>
                <a:schemeClr val="tx1">
                  <a:lumMod val="85000"/>
                  <a:lumOff val="15000"/>
                </a:schemeClr>
              </a:solidFill>
            </a:endParaRPr>
          </a:p>
          <a:p>
            <a:pPr marL="527388" lvl="1" indent="-239395"/>
            <a:r>
              <a:rPr lang="en-GB" sz="1800" dirty="0">
                <a:solidFill>
                  <a:schemeClr val="tx1">
                    <a:lumMod val="85000"/>
                    <a:lumOff val="15000"/>
                  </a:schemeClr>
                </a:solidFill>
              </a:rPr>
              <a:t>Football analytics specifically, including all notebooks to scrape, wrangle and engineer the data used in this notebook: </a:t>
            </a:r>
            <a:r>
              <a:rPr lang="en-GB" sz="1800" dirty="0">
                <a:solidFill>
                  <a:schemeClr val="tx1">
                    <a:lumMod val="85000"/>
                    <a:lumOff val="15000"/>
                  </a:schemeClr>
                </a:solidFill>
                <a:hlinkClick r:id="rId4">
                  <a:extLst>
                    <a:ext uri="{A12FA001-AC4F-418D-AE19-62706E023703}">
                      <ahyp:hlinkClr xmlns:ahyp="http://schemas.microsoft.com/office/drawing/2018/hyperlinkcolor" val="tx"/>
                    </a:ext>
                  </a:extLst>
                </a:hlinkClick>
              </a:rPr>
              <a:t>github.com/eddwebster/football_analytics</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Website: </a:t>
            </a:r>
            <a:r>
              <a:rPr lang="en-GB" sz="1800" dirty="0">
                <a:solidFill>
                  <a:schemeClr val="tx1">
                    <a:lumMod val="85000"/>
                    <a:lumOff val="15000"/>
                  </a:schemeClr>
                </a:solidFill>
                <a:hlinkClick r:id="rId5">
                  <a:extLst>
                    <a:ext uri="{A12FA001-AC4F-418D-AE19-62706E023703}">
                      <ahyp:hlinkClr xmlns:ahyp="http://schemas.microsoft.com/office/drawing/2018/hyperlinkcolor" val="tx"/>
                    </a:ext>
                  </a:extLst>
                </a:hlinkClick>
              </a:rPr>
              <a:t>eddwebster.com</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LinkedIn: </a:t>
            </a:r>
            <a:r>
              <a:rPr lang="en-GB" sz="1800" dirty="0">
                <a:solidFill>
                  <a:schemeClr val="tx1">
                    <a:lumMod val="85000"/>
                    <a:lumOff val="15000"/>
                  </a:schemeClr>
                </a:solidFill>
                <a:hlinkClick r:id="rId6">
                  <a:extLst>
                    <a:ext uri="{A12FA001-AC4F-418D-AE19-62706E023703}">
                      <ahyp:hlinkClr xmlns:ahyp="http://schemas.microsoft.com/office/drawing/2018/hyperlinkcolor" val="tx"/>
                    </a:ext>
                  </a:extLst>
                </a:hlinkClick>
              </a:rPr>
              <a:t>linkedin.com/in/eddwebster</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Twitter: </a:t>
            </a:r>
            <a:r>
              <a:rPr lang="en-GB" sz="1800" dirty="0">
                <a:solidFill>
                  <a:schemeClr val="tx1">
                    <a:lumMod val="85000"/>
                    <a:lumOff val="15000"/>
                  </a:schemeClr>
                </a:solidFill>
                <a:hlinkClick r:id="rId7">
                  <a:extLst>
                    <a:ext uri="{A12FA001-AC4F-418D-AE19-62706E023703}">
                      <ahyp:hlinkClr xmlns:ahyp="http://schemas.microsoft.com/office/drawing/2018/hyperlinkcolor" val="tx"/>
                    </a:ext>
                  </a:extLst>
                </a:hlinkClick>
              </a:rPr>
              <a:t>@eddwebster</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Email: </a:t>
            </a:r>
            <a:r>
              <a:rPr lang="en-GB" sz="1800" dirty="0">
                <a:solidFill>
                  <a:schemeClr val="tx1">
                    <a:lumMod val="85000"/>
                    <a:lumOff val="15000"/>
                  </a:schemeClr>
                </a:solidFill>
                <a:hlinkClick r:id="rId8">
                  <a:extLst>
                    <a:ext uri="{A12FA001-AC4F-418D-AE19-62706E023703}">
                      <ahyp:hlinkClr xmlns:ahyp="http://schemas.microsoft.com/office/drawing/2018/hyperlinkcolor" val="tx"/>
                    </a:ext>
                  </a:extLst>
                </a:hlinkClick>
              </a:rPr>
              <a:t>edd.j.webster@gmail.com</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0" indent="0">
              <a:buNone/>
            </a:pPr>
            <a:endParaRPr lang="en-GB" sz="1800" dirty="0">
              <a:solidFill>
                <a:schemeClr val="tx1">
                  <a:lumMod val="85000"/>
                  <a:lumOff val="15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If you would like to find out more…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For More Information</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pic>
        <p:nvPicPr>
          <p:cNvPr id="9" name="Picture 8">
            <a:extLst>
              <a:ext uri="{FF2B5EF4-FFF2-40B4-BE49-F238E27FC236}">
                <a16:creationId xmlns:a16="http://schemas.microsoft.com/office/drawing/2014/main" id="{06011233-74F1-BD4E-9721-B97F389E9E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5792" y="1449917"/>
            <a:ext cx="2695189" cy="2708566"/>
          </a:xfrm>
          <a:prstGeom prst="ellipse">
            <a:avLst/>
          </a:prstGeom>
          <a:ln w="63500" cap="rnd">
            <a:noFill/>
          </a:ln>
          <a:effectLst/>
          <a:scene3d>
            <a:camera prst="orthographicFront"/>
            <a:lightRig rig="contrasting" dir="t">
              <a:rot lat="0" lon="0" rev="3000000"/>
            </a:lightRig>
          </a:scene3d>
          <a:sp3d contourW="7620">
            <a:contourClr>
              <a:srgbClr val="333333"/>
            </a:contourClr>
          </a:sp3d>
        </p:spPr>
      </p:pic>
    </p:spTree>
    <p:extLst>
      <p:ext uri="{BB962C8B-B14F-4D97-AF65-F5344CB8AC3E}">
        <p14:creationId xmlns:p14="http://schemas.microsoft.com/office/powerpoint/2010/main" val="3035912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p:txBody>
          <a:bodyPr lIns="0" tIns="0" rIns="0" bIns="0" anchor="t">
            <a:normAutofit fontScale="85000" lnSpcReduction="20000"/>
          </a:bodyPr>
          <a:lstStyle/>
          <a:p>
            <a:pPr marL="0" indent="0">
              <a:buNone/>
            </a:pPr>
            <a:r>
              <a:rPr lang="en-GB" b="1" dirty="0">
                <a:solidFill>
                  <a:schemeClr val="tx1">
                    <a:lumMod val="85000"/>
                    <a:lumOff val="15000"/>
                  </a:schemeClr>
                </a:solidFill>
              </a:rPr>
              <a:t>Player Information:</a:t>
            </a:r>
          </a:p>
          <a:p>
            <a:r>
              <a:rPr lang="en-GB" dirty="0">
                <a:solidFill>
                  <a:schemeClr val="tx1">
                    <a:lumMod val="85000"/>
                    <a:lumOff val="15000"/>
                  </a:schemeClr>
                </a:solidFill>
              </a:rPr>
              <a:t>Jayden Bogle: </a:t>
            </a:r>
          </a:p>
          <a:p>
            <a:r>
              <a:rPr lang="en-GB" dirty="0">
                <a:solidFill>
                  <a:schemeClr val="tx1">
                    <a:lumMod val="85000"/>
                    <a:lumOff val="15000"/>
                  </a:schemeClr>
                </a:solidFill>
              </a:rPr>
              <a:t>Tom Lawrence: </a:t>
            </a:r>
            <a:r>
              <a:rPr lang="en-GB" dirty="0">
                <a:solidFill>
                  <a:schemeClr val="tx1">
                    <a:lumMod val="85000"/>
                    <a:lumOff val="15000"/>
                  </a:schemeClr>
                </a:solidFill>
                <a:hlinkClick r:id="rId2"/>
              </a:rPr>
              <a:t>https://www.transfermarkt.co.uk/tom-lawrence/profil/spieler/229970</a:t>
            </a:r>
            <a:endParaRPr lang="en-GB" b="1" dirty="0">
              <a:solidFill>
                <a:schemeClr val="tx1">
                  <a:lumMod val="85000"/>
                  <a:lumOff val="15000"/>
                </a:schemeClr>
              </a:solidFill>
            </a:endParaRPr>
          </a:p>
          <a:p>
            <a:pPr marL="0" indent="0">
              <a:buNone/>
            </a:pPr>
            <a:endParaRPr lang="en-GB" b="1" dirty="0">
              <a:solidFill>
                <a:schemeClr val="tx1">
                  <a:lumMod val="85000"/>
                  <a:lumOff val="15000"/>
                </a:schemeClr>
              </a:solidFill>
            </a:endParaRPr>
          </a:p>
          <a:p>
            <a:pPr marL="0" indent="0">
              <a:buNone/>
            </a:pPr>
            <a:endParaRPr lang="en-GB" b="1" dirty="0">
              <a:solidFill>
                <a:schemeClr val="tx1">
                  <a:lumMod val="85000"/>
                  <a:lumOff val="15000"/>
                </a:schemeClr>
              </a:solidFill>
            </a:endParaRPr>
          </a:p>
          <a:p>
            <a:pPr marL="0" indent="0">
              <a:buNone/>
            </a:pPr>
            <a:r>
              <a:rPr lang="en-GB" b="1" dirty="0">
                <a:solidFill>
                  <a:schemeClr val="tx1">
                    <a:lumMod val="85000"/>
                    <a:lumOff val="15000"/>
                  </a:schemeClr>
                </a:solidFill>
              </a:rPr>
              <a:t>Data Sources:</a:t>
            </a:r>
            <a:endParaRPr lang="en-GB" dirty="0">
              <a:solidFill>
                <a:schemeClr val="tx1">
                  <a:lumMod val="85000"/>
                  <a:lumOff val="15000"/>
                </a:schemeClr>
              </a:solidFill>
            </a:endParaRPr>
          </a:p>
          <a:p>
            <a:pPr marL="239395" indent="-239395"/>
            <a:r>
              <a:rPr lang="en-GB" dirty="0">
                <a:solidFill>
                  <a:schemeClr val="tx1">
                    <a:lumMod val="85000"/>
                    <a:lumOff val="15000"/>
                  </a:schemeClr>
                </a:solidFill>
              </a:rPr>
              <a:t>Aggregated player stats for the top five leagues (Premier League, Ligue 1, </a:t>
            </a:r>
            <a:r>
              <a:rPr lang="en-GB" dirty="0" err="1">
                <a:solidFill>
                  <a:schemeClr val="tx1">
                    <a:lumMod val="85000"/>
                    <a:lumOff val="15000"/>
                  </a:schemeClr>
                </a:solidFill>
              </a:rPr>
              <a:t>Seria</a:t>
            </a:r>
            <a:r>
              <a:rPr lang="en-GB" dirty="0">
                <a:solidFill>
                  <a:schemeClr val="tx1">
                    <a:lumMod val="85000"/>
                    <a:lumOff val="15000"/>
                  </a:schemeClr>
                </a:solidFill>
              </a:rPr>
              <a:t> A, Bundesliga, and La Liga) for the 17/18, 18/19, 19/20, and current 20/21 season, provided by </a:t>
            </a:r>
            <a:r>
              <a:rPr lang="en-GB" dirty="0" err="1">
                <a:solidFill>
                  <a:schemeClr val="tx1">
                    <a:lumMod val="85000"/>
                    <a:lumOff val="15000"/>
                  </a:schemeClr>
                </a:solidFill>
              </a:rPr>
              <a:t>Fbref</a:t>
            </a:r>
            <a:r>
              <a:rPr lang="en-GB" dirty="0">
                <a:solidFill>
                  <a:schemeClr val="tx1">
                    <a:lumMod val="85000"/>
                    <a:lumOff val="15000"/>
                  </a:schemeClr>
                </a:solidFill>
              </a:rPr>
              <a:t>: </a:t>
            </a:r>
            <a:r>
              <a:rPr lang="en-GB" dirty="0">
                <a:solidFill>
                  <a:schemeClr val="tx1">
                    <a:lumMod val="85000"/>
                    <a:lumOff val="15000"/>
                  </a:schemeClr>
                </a:solidFill>
                <a:hlinkClick r:id="rId3">
                  <a:extLst>
                    <a:ext uri="{A12FA001-AC4F-418D-AE19-62706E023703}">
                      <ahyp:hlinkClr xmlns:ahyp="http://schemas.microsoft.com/office/drawing/2018/hyperlinkcolor" val="tx"/>
                    </a:ext>
                  </a:extLst>
                </a:hlinkClick>
              </a:rPr>
              <a:t>https://fbref.com/en/</a:t>
            </a:r>
            <a:endParaRPr lang="en-GB" dirty="0">
              <a:solidFill>
                <a:schemeClr val="tx1">
                  <a:lumMod val="85000"/>
                  <a:lumOff val="15000"/>
                </a:schemeClr>
              </a:solidFill>
            </a:endParaRPr>
          </a:p>
          <a:p>
            <a:pPr marL="239395" indent="-239395"/>
            <a:endParaRPr lang="en-GB" dirty="0">
              <a:solidFill>
                <a:schemeClr val="tx1">
                  <a:lumMod val="85000"/>
                  <a:lumOff val="15000"/>
                </a:schemeClr>
              </a:solidFill>
            </a:endParaRPr>
          </a:p>
          <a:p>
            <a:pPr marL="239395" indent="-239395"/>
            <a:r>
              <a:rPr lang="en-GB" dirty="0">
                <a:solidFill>
                  <a:schemeClr val="tx1">
                    <a:lumMod val="85000"/>
                    <a:lumOff val="15000"/>
                  </a:schemeClr>
                </a:solidFill>
              </a:rPr>
              <a:t>Estimated player valuations data from </a:t>
            </a:r>
            <a:r>
              <a:rPr lang="en-GB" dirty="0" err="1">
                <a:solidFill>
                  <a:schemeClr val="tx1">
                    <a:lumMod val="85000"/>
                    <a:lumOff val="15000"/>
                  </a:schemeClr>
                </a:solidFill>
              </a:rPr>
              <a:t>TransferMarkt</a:t>
            </a:r>
            <a:r>
              <a:rPr lang="en-GB" dirty="0">
                <a:solidFill>
                  <a:schemeClr val="tx1">
                    <a:lumMod val="85000"/>
                    <a:lumOff val="15000"/>
                  </a:schemeClr>
                </a:solidFill>
              </a:rPr>
              <a:t>: </a:t>
            </a:r>
            <a:r>
              <a:rPr lang="en-GB" dirty="0">
                <a:solidFill>
                  <a:schemeClr val="tx1">
                    <a:lumMod val="85000"/>
                    <a:lumOff val="15000"/>
                  </a:schemeClr>
                </a:solidFill>
                <a:hlinkClick r:id="rId4">
                  <a:extLst>
                    <a:ext uri="{A12FA001-AC4F-418D-AE19-62706E023703}">
                      <ahyp:hlinkClr xmlns:ahyp="http://schemas.microsoft.com/office/drawing/2018/hyperlinkcolor" val="tx"/>
                    </a:ext>
                  </a:extLst>
                </a:hlinkClick>
              </a:rPr>
              <a:t>https://www.transfermarkt.co.uk/</a:t>
            </a:r>
            <a:endParaRPr lang="en-GB" dirty="0">
              <a:solidFill>
                <a:schemeClr val="tx1">
                  <a:lumMod val="85000"/>
                  <a:lumOff val="15000"/>
                </a:schemeClr>
              </a:solidFill>
            </a:endParaRPr>
          </a:p>
          <a:p>
            <a:pPr marL="239395" indent="-239395"/>
            <a:endParaRPr lang="en-GB" dirty="0">
              <a:solidFill>
                <a:schemeClr val="tx1">
                  <a:lumMod val="85000"/>
                  <a:lumOff val="15000"/>
                </a:schemeClr>
              </a:solidFill>
            </a:endParaRPr>
          </a:p>
          <a:p>
            <a:pPr marL="239395" indent="-239395"/>
            <a:r>
              <a:rPr lang="en-GB" dirty="0">
                <a:solidFill>
                  <a:schemeClr val="tx1">
                    <a:lumMod val="85000"/>
                    <a:lumOff val="15000"/>
                  </a:schemeClr>
                </a:solidFill>
              </a:rPr>
              <a:t>Shooting data, provided by </a:t>
            </a:r>
            <a:r>
              <a:rPr lang="en-GB" dirty="0" err="1">
                <a:solidFill>
                  <a:schemeClr val="tx1">
                    <a:lumMod val="85000"/>
                    <a:lumOff val="15000"/>
                  </a:schemeClr>
                </a:solidFill>
              </a:rPr>
              <a:t>Understat</a:t>
            </a:r>
            <a:r>
              <a:rPr lang="en-GB" dirty="0">
                <a:solidFill>
                  <a:schemeClr val="tx1">
                    <a:lumMod val="85000"/>
                    <a:lumOff val="15000"/>
                  </a:schemeClr>
                </a:solidFill>
              </a:rPr>
              <a:t>: </a:t>
            </a:r>
            <a:r>
              <a:rPr lang="en-GB" dirty="0">
                <a:solidFill>
                  <a:schemeClr val="tx1">
                    <a:lumMod val="85000"/>
                    <a:lumOff val="15000"/>
                  </a:schemeClr>
                </a:solidFill>
                <a:hlinkClick r:id="rId5">
                  <a:extLst>
                    <a:ext uri="{A12FA001-AC4F-418D-AE19-62706E023703}">
                      <ahyp:hlinkClr xmlns:ahyp="http://schemas.microsoft.com/office/drawing/2018/hyperlinkcolor" val="tx"/>
                    </a:ext>
                  </a:extLst>
                </a:hlinkClick>
              </a:rPr>
              <a:t>https://understat.com/</a:t>
            </a:r>
            <a:endParaRPr lang="en-GB" dirty="0">
              <a:solidFill>
                <a:schemeClr val="tx1">
                  <a:lumMod val="85000"/>
                  <a:lumOff val="15000"/>
                </a:schemeClr>
              </a:solidFill>
            </a:endParaRPr>
          </a:p>
          <a:p>
            <a:pPr marL="239395" indent="-239395"/>
            <a:endParaRPr lang="en-GB" dirty="0">
              <a:solidFill>
                <a:schemeClr val="tx1">
                  <a:lumMod val="85000"/>
                  <a:lumOff val="15000"/>
                </a:schemeClr>
              </a:solidFill>
            </a:endParaRPr>
          </a:p>
          <a:p>
            <a:pPr marL="239395" indent="-239395"/>
            <a:r>
              <a:rPr lang="en-GB" dirty="0">
                <a:solidFill>
                  <a:schemeClr val="tx1">
                    <a:lumMod val="85000"/>
                    <a:lumOff val="15000"/>
                  </a:schemeClr>
                </a:solidFill>
              </a:rPr>
              <a:t>Event data for the Big 5 European leagues (Premier League, Ligue 1, </a:t>
            </a:r>
            <a:r>
              <a:rPr lang="en-GB" dirty="0" err="1">
                <a:solidFill>
                  <a:schemeClr val="tx1">
                    <a:lumMod val="85000"/>
                    <a:lumOff val="15000"/>
                  </a:schemeClr>
                </a:solidFill>
              </a:rPr>
              <a:t>Seria</a:t>
            </a:r>
            <a:r>
              <a:rPr lang="en-GB" dirty="0">
                <a:solidFill>
                  <a:schemeClr val="tx1">
                    <a:lumMod val="85000"/>
                    <a:lumOff val="15000"/>
                  </a:schemeClr>
                </a:solidFill>
              </a:rPr>
              <a:t> A, Bundesliga, and La Liga) for the 17/18 season only, provided by </a:t>
            </a:r>
            <a:r>
              <a:rPr lang="en-GB" dirty="0" err="1">
                <a:solidFill>
                  <a:schemeClr val="tx1">
                    <a:lumMod val="85000"/>
                    <a:lumOff val="15000"/>
                  </a:schemeClr>
                </a:solidFill>
              </a:rPr>
              <a:t>Wyscout</a:t>
            </a:r>
            <a:r>
              <a:rPr lang="en-GB" dirty="0">
                <a:solidFill>
                  <a:schemeClr val="tx1">
                    <a:lumMod val="85000"/>
                    <a:lumOff val="15000"/>
                  </a:schemeClr>
                </a:solidFill>
              </a:rPr>
              <a:t>: </a:t>
            </a:r>
            <a:r>
              <a:rPr lang="en-GB" dirty="0">
                <a:solidFill>
                  <a:schemeClr val="tx1">
                    <a:lumMod val="85000"/>
                    <a:lumOff val="15000"/>
                  </a:schemeClr>
                </a:solidFill>
                <a:hlinkClick r:id="rId6">
                  <a:extLst>
                    <a:ext uri="{A12FA001-AC4F-418D-AE19-62706E023703}">
                      <ahyp:hlinkClr xmlns:ahyp="http://schemas.microsoft.com/office/drawing/2018/hyperlinkcolor" val="tx"/>
                    </a:ext>
                  </a:extLst>
                </a:hlinkClick>
              </a:rPr>
              <a:t>https://figshare.com/collections/Soccer_match_event_dataset/4415000/2</a:t>
            </a:r>
            <a:r>
              <a:rPr lang="en-GB" dirty="0">
                <a:solidFill>
                  <a:schemeClr val="tx1">
                    <a:lumMod val="85000"/>
                    <a:lumOff val="15000"/>
                  </a:schemeClr>
                </a:solidFill>
              </a:rPr>
              <a:t>. This data is taken from the following academic paper: </a:t>
            </a:r>
            <a:r>
              <a:rPr lang="en-GB" dirty="0" err="1">
                <a:solidFill>
                  <a:schemeClr val="tx1">
                    <a:lumMod val="85000"/>
                    <a:lumOff val="15000"/>
                  </a:schemeClr>
                </a:solidFill>
              </a:rPr>
              <a:t>Pappalardo</a:t>
            </a:r>
            <a:r>
              <a:rPr lang="en-GB" dirty="0">
                <a:solidFill>
                  <a:schemeClr val="tx1">
                    <a:lumMod val="85000"/>
                    <a:lumOff val="15000"/>
                  </a:schemeClr>
                </a:solidFill>
              </a:rPr>
              <a:t>, L., </a:t>
            </a:r>
            <a:r>
              <a:rPr lang="en-GB" dirty="0" err="1">
                <a:solidFill>
                  <a:schemeClr val="tx1">
                    <a:lumMod val="85000"/>
                    <a:lumOff val="15000"/>
                  </a:schemeClr>
                </a:solidFill>
              </a:rPr>
              <a:t>Cintia</a:t>
            </a:r>
            <a:r>
              <a:rPr lang="en-GB" dirty="0">
                <a:solidFill>
                  <a:schemeClr val="tx1">
                    <a:lumMod val="85000"/>
                    <a:lumOff val="15000"/>
                  </a:schemeClr>
                </a:solidFill>
              </a:rPr>
              <a:t>, P., Rossi, A. et al. </a:t>
            </a:r>
            <a:r>
              <a:rPr lang="en-GB" b="1" dirty="0">
                <a:solidFill>
                  <a:schemeClr val="tx1">
                    <a:lumMod val="85000"/>
                    <a:lumOff val="15000"/>
                  </a:schemeClr>
                </a:solidFill>
              </a:rPr>
              <a:t>A public data set of </a:t>
            </a:r>
            <a:r>
              <a:rPr lang="en-GB" b="1" dirty="0" err="1">
                <a:solidFill>
                  <a:schemeClr val="tx1">
                    <a:lumMod val="85000"/>
                    <a:lumOff val="15000"/>
                  </a:schemeClr>
                </a:solidFill>
              </a:rPr>
              <a:t>spatio</a:t>
            </a:r>
            <a:r>
              <a:rPr lang="en-GB" b="1" dirty="0">
                <a:solidFill>
                  <a:schemeClr val="tx1">
                    <a:lumMod val="85000"/>
                    <a:lumOff val="15000"/>
                  </a:schemeClr>
                </a:solidFill>
              </a:rPr>
              <a:t>-temporal match events in soccer competitions</a:t>
            </a:r>
            <a:r>
              <a:rPr lang="en-GB" dirty="0">
                <a:solidFill>
                  <a:schemeClr val="tx1">
                    <a:lumMod val="85000"/>
                    <a:lumOff val="15000"/>
                  </a:schemeClr>
                </a:solidFill>
              </a:rPr>
              <a:t>. Scientific Data 6, 236 (2019) doi:10.1038/s41597-019-0247-7, </a:t>
            </a:r>
            <a:r>
              <a:rPr lang="en-GB" u="sng" dirty="0">
                <a:solidFill>
                  <a:schemeClr val="tx1">
                    <a:lumMod val="85000"/>
                    <a:lumOff val="15000"/>
                  </a:schemeClr>
                </a:solidFill>
                <a:hlinkClick r:id="rId7">
                  <a:extLst>
                    <a:ext uri="{A12FA001-AC4F-418D-AE19-62706E023703}">
                      <ahyp:hlinkClr xmlns:ahyp="http://schemas.microsoft.com/office/drawing/2018/hyperlinkcolor" val="tx"/>
                    </a:ext>
                  </a:extLst>
                </a:hlinkClick>
              </a:rPr>
              <a:t>https://www.nature.com/articles/s41597-019-0247-7</a:t>
            </a:r>
            <a:endParaRPr lang="en-GB" dirty="0">
              <a:solidFill>
                <a:schemeClr val="tx1">
                  <a:lumMod val="85000"/>
                  <a:lumOff val="15000"/>
                </a:schemeClr>
              </a:solidFill>
            </a:endParaRPr>
          </a:p>
          <a:p>
            <a:pPr marL="239395" indent="-239395"/>
            <a:endParaRPr lang="en-GB" dirty="0">
              <a:solidFill>
                <a:schemeClr val="tx1">
                  <a:lumMod val="85000"/>
                  <a:lumOff val="15000"/>
                </a:schemeClr>
              </a:solidFill>
            </a:endParaRPr>
          </a:p>
          <a:p>
            <a:pPr marL="239395" indent="-239395"/>
            <a:endParaRPr lang="en-GB" dirty="0">
              <a:solidFill>
                <a:schemeClr val="tx1">
                  <a:lumMod val="85000"/>
                  <a:lumOff val="15000"/>
                </a:schemeClr>
              </a:solidFill>
            </a:endParaRPr>
          </a:p>
          <a:p>
            <a:pPr marL="0" indent="0">
              <a:buNone/>
            </a:pPr>
            <a:r>
              <a:rPr lang="en-GB" b="1" dirty="0">
                <a:solidFill>
                  <a:schemeClr val="tx1">
                    <a:lumMod val="85000"/>
                    <a:lumOff val="15000"/>
                  </a:schemeClr>
                </a:solidFill>
              </a:rPr>
              <a:t>Key Python libraries used:</a:t>
            </a:r>
            <a:endParaRPr lang="en-GB" dirty="0">
              <a:solidFill>
                <a:schemeClr val="tx1">
                  <a:lumMod val="85000"/>
                  <a:lumOff val="15000"/>
                </a:schemeClr>
              </a:solidFill>
            </a:endParaRPr>
          </a:p>
          <a:p>
            <a:pPr marL="239395" indent="-239395"/>
            <a:r>
              <a:rPr lang="en-GB" dirty="0">
                <a:solidFill>
                  <a:schemeClr val="tx1">
                    <a:lumMod val="85000"/>
                    <a:lumOff val="15000"/>
                  </a:schemeClr>
                </a:solidFill>
                <a:hlinkClick r:id="rId8">
                  <a:extLst>
                    <a:ext uri="{A12FA001-AC4F-418D-AE19-62706E023703}">
                      <ahyp:hlinkClr xmlns:ahyp="http://schemas.microsoft.com/office/drawing/2018/hyperlinkcolor" val="tx"/>
                    </a:ext>
                  </a:extLst>
                </a:hlinkClick>
              </a:rPr>
              <a:t>pandas</a:t>
            </a:r>
            <a:endParaRPr lang="en-GB" dirty="0">
              <a:solidFill>
                <a:schemeClr val="tx1">
                  <a:lumMod val="85000"/>
                  <a:lumOff val="15000"/>
                </a:schemeClr>
              </a:solidFill>
            </a:endParaRPr>
          </a:p>
          <a:p>
            <a:pPr marL="239395" indent="-239395"/>
            <a:r>
              <a:rPr lang="en-GB" dirty="0">
                <a:solidFill>
                  <a:schemeClr val="tx1">
                    <a:lumMod val="85000"/>
                    <a:lumOff val="15000"/>
                  </a:schemeClr>
                </a:solidFill>
                <a:hlinkClick r:id="rId9">
                  <a:extLst>
                    <a:ext uri="{A12FA001-AC4F-418D-AE19-62706E023703}">
                      <ahyp:hlinkClr xmlns:ahyp="http://schemas.microsoft.com/office/drawing/2018/hyperlinkcolor" val="tx"/>
                    </a:ext>
                  </a:extLst>
                </a:hlinkClick>
              </a:rPr>
              <a:t>Matplotlib</a:t>
            </a:r>
            <a:endParaRPr lang="en-GB" dirty="0">
              <a:solidFill>
                <a:schemeClr val="tx1">
                  <a:lumMod val="85000"/>
                  <a:lumOff val="15000"/>
                </a:schemeClr>
              </a:solidFill>
            </a:endParaRPr>
          </a:p>
          <a:p>
            <a:pPr marL="239395" indent="-239395"/>
            <a:r>
              <a:rPr lang="en-GB" dirty="0">
                <a:solidFill>
                  <a:schemeClr val="tx1">
                    <a:lumMod val="85000"/>
                    <a:lumOff val="15000"/>
                  </a:schemeClr>
                </a:solidFill>
                <a:hlinkClick r:id="rId10">
                  <a:extLst>
                    <a:ext uri="{A12FA001-AC4F-418D-AE19-62706E023703}">
                      <ahyp:hlinkClr xmlns:ahyp="http://schemas.microsoft.com/office/drawing/2018/hyperlinkcolor" val="tx"/>
                    </a:ext>
                  </a:extLst>
                </a:hlinkClick>
              </a:rPr>
              <a:t>Beautiful Soup</a:t>
            </a:r>
            <a:endParaRPr lang="en-GB" dirty="0">
              <a:solidFill>
                <a:schemeClr val="tx1">
                  <a:lumMod val="85000"/>
                  <a:lumOff val="15000"/>
                </a:schemeClr>
              </a:solidFill>
            </a:endParaRPr>
          </a:p>
          <a:p>
            <a:pPr marL="239395" indent="-239395"/>
            <a:r>
              <a:rPr lang="en-GB" dirty="0">
                <a:solidFill>
                  <a:schemeClr val="tx1">
                    <a:lumMod val="85000"/>
                    <a:lumOff val="15000"/>
                  </a:schemeClr>
                </a:solidFill>
                <a:hlinkClick r:id="rId11">
                  <a:extLst>
                    <a:ext uri="{A12FA001-AC4F-418D-AE19-62706E023703}">
                      <ahyp:hlinkClr xmlns:ahyp="http://schemas.microsoft.com/office/drawing/2018/hyperlinkcolor" val="tx"/>
                    </a:ext>
                  </a:extLst>
                </a:hlinkClick>
              </a:rPr>
              <a:t>Record Linkage</a:t>
            </a:r>
            <a:endParaRPr lang="en-GB" dirty="0">
              <a:solidFill>
                <a:schemeClr val="tx1">
                  <a:lumMod val="85000"/>
                  <a:lumOff val="15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endParaRPr lang="en-GB" dirty="0">
              <a:solidFill>
                <a:srgbClr val="00285E"/>
              </a:solidFill>
            </a:endParaRP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References</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2413977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2" y="1449917"/>
            <a:ext cx="11417300" cy="4579691"/>
          </a:xfrm>
        </p:spPr>
        <p:txBody>
          <a:bodyPr lIns="0" tIns="0" rIns="0" bIns="0" anchor="t">
            <a:normAutofit lnSpcReduction="10000"/>
          </a:bodyPr>
          <a:lstStyle/>
          <a:p>
            <a:r>
              <a:rPr lang="en-GB" sz="1800" dirty="0">
                <a:solidFill>
                  <a:schemeClr val="tx1">
                    <a:lumMod val="85000"/>
                    <a:lumOff val="15000"/>
                  </a:schemeClr>
                </a:solidFill>
              </a:rPr>
              <a:t>Identify potential replacements for two Derby County players - Jayden Bogle and Tom Lawrence, using data analysis.</a:t>
            </a:r>
          </a:p>
          <a:p>
            <a:endParaRPr lang="en-GB" sz="1800" dirty="0">
              <a:solidFill>
                <a:schemeClr val="tx1">
                  <a:lumMod val="85000"/>
                  <a:lumOff val="15000"/>
                </a:schemeClr>
              </a:solidFill>
            </a:endParaRPr>
          </a:p>
          <a:p>
            <a:r>
              <a:rPr lang="en-GB" sz="1800" dirty="0">
                <a:solidFill>
                  <a:schemeClr val="tx1">
                    <a:lumMod val="85000"/>
                    <a:lumOff val="15000"/>
                  </a:schemeClr>
                </a:solidFill>
              </a:rPr>
              <a:t>Suggest ~3 target replacements for each of the two players</a:t>
            </a:r>
          </a:p>
          <a:p>
            <a:endParaRPr lang="en-GB" sz="1800" dirty="0">
              <a:solidFill>
                <a:schemeClr val="tx1">
                  <a:lumMod val="85000"/>
                  <a:lumOff val="15000"/>
                </a:schemeClr>
              </a:solidFill>
            </a:endParaRPr>
          </a:p>
          <a:p>
            <a:r>
              <a:rPr lang="en-GB" sz="1800" dirty="0">
                <a:solidFill>
                  <a:schemeClr val="tx1">
                    <a:lumMod val="85000"/>
                    <a:lumOff val="15000"/>
                  </a:schemeClr>
                </a:solidFill>
              </a:rPr>
              <a:t>At least one of your recommendations for each position should be a player aged 23 or younger.</a:t>
            </a:r>
          </a:p>
          <a:p>
            <a:endParaRPr lang="en-GB" sz="1800" dirty="0">
              <a:solidFill>
                <a:schemeClr val="tx1">
                  <a:lumMod val="85000"/>
                  <a:lumOff val="15000"/>
                </a:schemeClr>
              </a:solidFill>
            </a:endParaRPr>
          </a:p>
          <a:p>
            <a:r>
              <a:rPr lang="en-GB" sz="1800" dirty="0">
                <a:solidFill>
                  <a:schemeClr val="tx1">
                    <a:lumMod val="85000"/>
                    <a:lumOff val="15000"/>
                  </a:schemeClr>
                </a:solidFill>
              </a:rPr>
              <a:t>Due to budgetary restrictions, you should also recommend at least one player from a division lower than the Championship. </a:t>
            </a:r>
          </a:p>
          <a:p>
            <a:endParaRPr lang="en-GB" sz="1800" dirty="0">
              <a:solidFill>
                <a:schemeClr val="tx1">
                  <a:lumMod val="85000"/>
                  <a:lumOff val="15000"/>
                </a:schemeClr>
              </a:solidFill>
            </a:endParaRPr>
          </a:p>
          <a:p>
            <a:r>
              <a:rPr lang="en-GB" sz="1800" dirty="0">
                <a:solidFill>
                  <a:schemeClr val="tx1">
                    <a:lumMod val="85000"/>
                    <a:lumOff val="15000"/>
                  </a:schemeClr>
                </a:solidFill>
              </a:rPr>
              <a:t>Important considerations when providing recommendations:</a:t>
            </a:r>
          </a:p>
          <a:p>
            <a:pPr lvl="1"/>
            <a:r>
              <a:rPr lang="en-GB" sz="1800" dirty="0">
                <a:solidFill>
                  <a:schemeClr val="tx1">
                    <a:lumMod val="85000"/>
                    <a:lumOff val="15000"/>
                  </a:schemeClr>
                </a:solidFill>
              </a:rPr>
              <a:t>The attainability of any potential targets given the club's budget and standing;</a:t>
            </a:r>
          </a:p>
          <a:p>
            <a:pPr lvl="1"/>
            <a:r>
              <a:rPr lang="en-GB" sz="1800" dirty="0">
                <a:solidFill>
                  <a:schemeClr val="tx1">
                    <a:lumMod val="85000"/>
                    <a:lumOff val="15000"/>
                  </a:schemeClr>
                </a:solidFill>
              </a:rPr>
              <a:t>Whether a potential recruit may be undervalued;</a:t>
            </a:r>
          </a:p>
          <a:p>
            <a:pPr lvl="1"/>
            <a:r>
              <a:rPr lang="en-GB" sz="1800" dirty="0">
                <a:solidFill>
                  <a:schemeClr val="tx1">
                    <a:lumMod val="85000"/>
                    <a:lumOff val="15000"/>
                  </a:schemeClr>
                </a:solidFill>
              </a:rPr>
              <a:t>Whether a potential recruit would fit with Derby's playing style;</a:t>
            </a:r>
          </a:p>
          <a:p>
            <a:pPr lvl="1"/>
            <a:r>
              <a:rPr lang="en-GB" sz="1800" dirty="0">
                <a:solidFill>
                  <a:schemeClr val="tx1">
                    <a:lumMod val="85000"/>
                    <a:lumOff val="15000"/>
                  </a:schemeClr>
                </a:solidFill>
              </a:rPr>
              <a:t>How far you expect a young player's performances to improve as they gain experience;</a:t>
            </a:r>
          </a:p>
          <a:p>
            <a:pPr lvl="1"/>
            <a:r>
              <a:rPr lang="en-GB" sz="1800" dirty="0">
                <a:solidFill>
                  <a:schemeClr val="tx1">
                    <a:lumMod val="85000"/>
                    <a:lumOff val="15000"/>
                  </a:schemeClr>
                </a:solidFill>
              </a:rPr>
              <a:t>How a player's performance might translate from League One or League Two up to the Championship.</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endParaRPr lang="en-GB" dirty="0">
              <a:solidFill>
                <a:schemeClr val="tx1">
                  <a:lumMod val="65000"/>
                  <a:lumOff val="35000"/>
                </a:schemeClr>
              </a:solidFill>
            </a:endParaRP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Task Brief</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111851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2" y="1449917"/>
            <a:ext cx="9501911" cy="4579691"/>
          </a:xfrm>
        </p:spPr>
        <p:txBody>
          <a:bodyPr lIns="0" tIns="0" rIns="0" bIns="0" anchor="t">
            <a:normAutofit/>
          </a:bodyPr>
          <a:lstStyle/>
          <a:p>
            <a:r>
              <a:rPr lang="en-GB" sz="1800" dirty="0">
                <a:solidFill>
                  <a:schemeClr val="tx1">
                    <a:lumMod val="85000"/>
                    <a:lumOff val="15000"/>
                  </a:schemeClr>
                </a:solidFill>
              </a:rPr>
              <a:t>For the data preparation (backend), the data has been acquired (scraped) using </a:t>
            </a:r>
            <a:r>
              <a:rPr lang="en-GB" sz="1800" b="1" u="sng" dirty="0">
                <a:solidFill>
                  <a:schemeClr val="tx1">
                    <a:lumMod val="85000"/>
                    <a:lumOff val="15000"/>
                  </a:schemeClr>
                </a:solidFill>
              </a:rPr>
              <a:t>Python </a:t>
            </a:r>
            <a:r>
              <a:rPr lang="en-GB" sz="1800" dirty="0">
                <a:solidFill>
                  <a:schemeClr val="tx1">
                    <a:lumMod val="85000"/>
                    <a:lumOff val="15000"/>
                  </a:schemeClr>
                </a:solidFill>
              </a:rPr>
              <a:t>and then engineered using Python in a Jupyter notebooks environment.</a:t>
            </a: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The frontend tools created from the data are built using </a:t>
            </a:r>
            <a:r>
              <a:rPr lang="en-GB" sz="1800" b="1" u="sng" dirty="0">
                <a:solidFill>
                  <a:schemeClr val="tx1">
                    <a:lumMod val="85000"/>
                    <a:lumOff val="15000"/>
                  </a:schemeClr>
                </a:solidFill>
              </a:rPr>
              <a:t>Tableau</a:t>
            </a:r>
            <a:r>
              <a:rPr lang="en-GB" sz="1800" dirty="0">
                <a:solidFill>
                  <a:schemeClr val="tx1">
                    <a:lumMod val="85000"/>
                    <a:lumOff val="15000"/>
                  </a:schemeClr>
                </a:solidFill>
              </a:rPr>
              <a:t>. The reason why I chose to use Tableau to visualise the data is due to the products functionality and ease-of-use to those at all levels of the football club, including coaching staff and players. Tableau dashboards can be published and accessed on iPads and mobile devices, enabling use by the coaches and players on the training field, the changing room, or at home. For data analysis to be effective, it needs to be a part of the holistic approach of the club and be accessible not just to power users such as Data Analysts and Data Scientists, but to everyone at every level of the club. In my opinion, Tableau is the best tool for this.</a:t>
            </a: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If Tableau is not available as a product to the club, the data can be visualised using </a:t>
            </a:r>
            <a:r>
              <a:rPr lang="en-GB" sz="1800" dirty="0" err="1">
                <a:solidFill>
                  <a:schemeClr val="tx1">
                    <a:lumMod val="85000"/>
                    <a:lumOff val="15000"/>
                  </a:schemeClr>
                </a:solidFill>
              </a:rPr>
              <a:t>PowerBI</a:t>
            </a:r>
            <a:r>
              <a:rPr lang="en-GB" sz="1800" dirty="0">
                <a:solidFill>
                  <a:schemeClr val="tx1">
                    <a:lumMod val="85000"/>
                    <a:lumOff val="15000"/>
                  </a:schemeClr>
                </a:solidFill>
              </a:rPr>
              <a:t> or a number of Python packages including matplotlib, Seaborn, or </a:t>
            </a:r>
            <a:r>
              <a:rPr lang="en-GB" sz="1800" dirty="0" err="1">
                <a:solidFill>
                  <a:schemeClr val="tx1">
                    <a:lumMod val="85000"/>
                    <a:lumOff val="15000"/>
                  </a:schemeClr>
                </a:solidFill>
              </a:rPr>
              <a:t>Plotly</a:t>
            </a:r>
            <a:r>
              <a:rPr lang="en-GB" sz="1800" dirty="0">
                <a:solidFill>
                  <a:schemeClr val="tx1">
                    <a:lumMod val="85000"/>
                    <a:lumOff val="15000"/>
                  </a:schemeClr>
                </a:solidFill>
              </a:rPr>
              <a:t>, to name but a few (examples of different visualisation projects are available in my </a:t>
            </a:r>
            <a:r>
              <a:rPr lang="en-GB" sz="1800" dirty="0">
                <a:solidFill>
                  <a:schemeClr val="tx1">
                    <a:lumMod val="85000"/>
                    <a:lumOff val="15000"/>
                  </a:schemeClr>
                </a:solidFill>
                <a:hlinkClick r:id="rId3">
                  <a:extLst>
                    <a:ext uri="{A12FA001-AC4F-418D-AE19-62706E023703}">
                      <ahyp:hlinkClr xmlns:ahyp="http://schemas.microsoft.com/office/drawing/2018/hyperlinkcolor" val="tx"/>
                    </a:ext>
                  </a:extLst>
                </a:hlinkClick>
              </a:rPr>
              <a:t>GitHub repo</a:t>
            </a:r>
            <a:r>
              <a:rPr lang="en-GB" sz="1800"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Programming languages and visualisation tools used in this sample project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Workflow and Tools</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pic>
        <p:nvPicPr>
          <p:cNvPr id="4" name="Picture 3">
            <a:extLst>
              <a:ext uri="{FF2B5EF4-FFF2-40B4-BE49-F238E27FC236}">
                <a16:creationId xmlns:a16="http://schemas.microsoft.com/office/drawing/2014/main" id="{0923A992-92A7-A643-BBF9-F65CE21AEE06}"/>
              </a:ext>
            </a:extLst>
          </p:cNvPr>
          <p:cNvPicPr>
            <a:picLocks noChangeAspect="1"/>
          </p:cNvPicPr>
          <p:nvPr/>
        </p:nvPicPr>
        <p:blipFill rotWithShape="1">
          <a:blip r:embed="rId4">
            <a:extLst>
              <a:ext uri="{28A0092B-C50C-407E-A947-70E740481C1C}">
                <a14:useLocalDpi xmlns:a14="http://schemas.microsoft.com/office/drawing/2010/main" val="0"/>
              </a:ext>
            </a:extLst>
          </a:blip>
          <a:srcRect l="16169" t="799" r="16967" b="72"/>
          <a:stretch/>
        </p:blipFill>
        <p:spPr>
          <a:xfrm>
            <a:off x="10255024" y="1326509"/>
            <a:ext cx="1419812" cy="1578706"/>
          </a:xfrm>
          <a:prstGeom prst="rect">
            <a:avLst/>
          </a:prstGeom>
        </p:spPr>
      </p:pic>
      <p:pic>
        <p:nvPicPr>
          <p:cNvPr id="3078" name="Picture 6" descr="Tableau Logo for website - Sybyl">
            <a:extLst>
              <a:ext uri="{FF2B5EF4-FFF2-40B4-BE49-F238E27FC236}">
                <a16:creationId xmlns:a16="http://schemas.microsoft.com/office/drawing/2014/main" id="{A48F1526-93F7-7C45-BE0E-118D112F0C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7" t="18878" b="19908"/>
          <a:stretch/>
        </p:blipFill>
        <p:spPr bwMode="auto">
          <a:xfrm>
            <a:off x="10135781" y="2905215"/>
            <a:ext cx="1783021" cy="108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979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endParaRPr lang="en-GB" dirty="0">
              <a:solidFill>
                <a:srgbClr val="00285E"/>
              </a:solidFill>
            </a:endParaRP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Workflow Flow Chart</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graphicFrame>
        <p:nvGraphicFramePr>
          <p:cNvPr id="3" name="Diagram 2">
            <a:extLst>
              <a:ext uri="{FF2B5EF4-FFF2-40B4-BE49-F238E27FC236}">
                <a16:creationId xmlns:a16="http://schemas.microsoft.com/office/drawing/2014/main" id="{6D1C148C-E8AA-C240-9D05-DFB669F2B70A}"/>
              </a:ext>
            </a:extLst>
          </p:cNvPr>
          <p:cNvGraphicFramePr/>
          <p:nvPr>
            <p:extLst>
              <p:ext uri="{D42A27DB-BD31-4B8C-83A1-F6EECF244321}">
                <p14:modId xmlns:p14="http://schemas.microsoft.com/office/powerpoint/2010/main" val="47131578"/>
              </p:ext>
            </p:extLst>
          </p:nvPr>
        </p:nvGraphicFramePr>
        <p:xfrm>
          <a:off x="387349" y="1321806"/>
          <a:ext cx="11417299" cy="4351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6313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1" y="1449917"/>
            <a:ext cx="11417299" cy="4475361"/>
          </a:xfrm>
        </p:spPr>
        <p:txBody>
          <a:bodyPr lIns="0" tIns="0" rIns="0" bIns="0" anchor="t">
            <a:normAutofit lnSpcReduction="10000"/>
          </a:bodyPr>
          <a:lstStyle/>
          <a:p>
            <a:r>
              <a:rPr lang="en-GB" sz="1800" dirty="0">
                <a:solidFill>
                  <a:schemeClr val="tx1">
                    <a:lumMod val="85000"/>
                    <a:lumOff val="15000"/>
                  </a:schemeClr>
                </a:solidFill>
              </a:rPr>
              <a:t>Depending on the position, different metrics are required to assess a player performance. These metrics are explain for full-backs and wingers in detail in the following two slides.</a:t>
            </a:r>
          </a:p>
          <a:p>
            <a:endParaRPr lang="en-GB" sz="1800" dirty="0">
              <a:solidFill>
                <a:schemeClr val="tx1">
                  <a:lumMod val="85000"/>
                  <a:lumOff val="15000"/>
                </a:schemeClr>
              </a:solidFill>
            </a:endParaRPr>
          </a:p>
          <a:p>
            <a:r>
              <a:rPr lang="en-GB" sz="1800" dirty="0">
                <a:solidFill>
                  <a:schemeClr val="tx1">
                    <a:lumMod val="85000"/>
                    <a:lumOff val="15000"/>
                  </a:schemeClr>
                </a:solidFill>
              </a:rPr>
              <a:t>Metrics that might be deemed a good measure of performance for an attacking player, such as goals and assists, may not be as suited for defensive players that contribute in others was such as tackles and aerial duels.</a:t>
            </a:r>
          </a:p>
          <a:p>
            <a:endParaRPr lang="en-GB" sz="1800" dirty="0">
              <a:solidFill>
                <a:schemeClr val="tx1">
                  <a:lumMod val="85000"/>
                  <a:lumOff val="15000"/>
                </a:schemeClr>
              </a:solidFill>
            </a:endParaRPr>
          </a:p>
          <a:p>
            <a:r>
              <a:rPr lang="en-GB" sz="1800" dirty="0">
                <a:solidFill>
                  <a:schemeClr val="tx1">
                    <a:lumMod val="85000"/>
                    <a:lumOff val="15000"/>
                  </a:schemeClr>
                </a:solidFill>
              </a:rPr>
              <a:t>Metrics are also required to be standardised so that players that have played a full season can be compared to those that maybe joined in January, player that are/have been injured, or young player who drift in and out of the squad, to name but a few examples. For this, a per 90 metric was created, to standardised numbers per time played.</a:t>
            </a:r>
          </a:p>
          <a:p>
            <a:endParaRPr lang="en-GB" sz="1800" dirty="0">
              <a:solidFill>
                <a:schemeClr val="tx1">
                  <a:lumMod val="85000"/>
                  <a:lumOff val="15000"/>
                </a:schemeClr>
              </a:solidFill>
            </a:endParaRPr>
          </a:p>
          <a:p>
            <a:r>
              <a:rPr lang="en-GB" sz="1800" dirty="0">
                <a:solidFill>
                  <a:schemeClr val="tx1">
                    <a:lumMod val="85000"/>
                    <a:lumOff val="15000"/>
                  </a:schemeClr>
                </a:solidFill>
              </a:rPr>
              <a:t>The metrics provided in the dataset have also been used to derive new, aggregated metrics. Examples of this includes the </a:t>
            </a:r>
            <a:r>
              <a:rPr lang="en-GB" sz="1800" b="1" dirty="0">
                <a:solidFill>
                  <a:schemeClr val="tx1">
                    <a:lumMod val="85000"/>
                    <a:lumOff val="15000"/>
                  </a:schemeClr>
                </a:solidFill>
              </a:rPr>
              <a:t>Deep Progressions </a:t>
            </a:r>
            <a:r>
              <a:rPr lang="en-GB" sz="1800" dirty="0">
                <a:solidFill>
                  <a:schemeClr val="tx1">
                    <a:lumMod val="85000"/>
                    <a:lumOff val="15000"/>
                  </a:schemeClr>
                </a:solidFill>
              </a:rPr>
              <a:t>metric, which is a summation of a player’s passes, dribbles, and carries into the box. Depending on the player type, he may be a crosser such as David Beckham, or a dribbler such as Lionel Messi, or an incisive passer such as David Silva, to name but a few broad examples. These metrics hope to provide a way to compare players that all may be effective, but in different ways.</a:t>
            </a:r>
          </a:p>
          <a:p>
            <a:endParaRPr lang="en-GB" sz="1800" dirty="0">
              <a:solidFill>
                <a:schemeClr val="tx1">
                  <a:lumMod val="85000"/>
                  <a:lumOff val="15000"/>
                </a:schemeClr>
              </a:solidFill>
            </a:endParaRPr>
          </a:p>
          <a:p>
            <a:endParaRPr lang="en-GB" sz="1800" dirty="0">
              <a:solidFill>
                <a:schemeClr val="tx1">
                  <a:lumMod val="85000"/>
                  <a:lumOff val="15000"/>
                </a:schemeClr>
              </a:solidFill>
            </a:endParaRPr>
          </a:p>
          <a:p>
            <a:endParaRPr lang="en-GB" sz="1800" dirty="0">
              <a:solidFill>
                <a:schemeClr val="tx1">
                  <a:lumMod val="85000"/>
                  <a:lumOff val="15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Different metrics selected for the each player’s varying position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Metric used in Analysis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dirty="0"/>
              <a:t>Full list of all metrics from the original data source can be found in the appendix.</a:t>
            </a:r>
          </a:p>
        </p:txBody>
      </p:sp>
    </p:spTree>
    <p:extLst>
      <p:ext uri="{BB962C8B-B14F-4D97-AF65-F5344CB8AC3E}">
        <p14:creationId xmlns:p14="http://schemas.microsoft.com/office/powerpoint/2010/main" val="1081812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404257"/>
            <a:ext cx="11417300" cy="4521021"/>
          </a:xfrm>
        </p:spPr>
        <p:txBody>
          <a:bodyPr lIns="0" tIns="0" rIns="0" bIns="0" anchor="t">
            <a:noAutofit/>
          </a:bodyPr>
          <a:lstStyle/>
          <a:p>
            <a:pPr marL="342900" indent="-342900">
              <a:buFont typeface="+mj-lt"/>
              <a:buAutoNum type="arabicParenR"/>
            </a:pPr>
            <a:r>
              <a:rPr lang="en-GB" sz="1200" b="1" dirty="0">
                <a:solidFill>
                  <a:schemeClr val="tx1">
                    <a:lumMod val="85000"/>
                    <a:lumOff val="15000"/>
                  </a:schemeClr>
                </a:solidFill>
              </a:rPr>
              <a:t>Tackles p90 </a:t>
            </a:r>
            <a:r>
              <a:rPr lang="en-GB" sz="1200" dirty="0">
                <a:solidFill>
                  <a:schemeClr val="tx1">
                    <a:lumMod val="85000"/>
                    <a:lumOff val="15000"/>
                  </a:schemeClr>
                </a:solidFill>
              </a:rPr>
              <a:t>= Tackles per 90 minutes (where p90 is a calculated field of Play Time / 90)</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Interceptions p90 </a:t>
            </a:r>
            <a:r>
              <a:rPr lang="en-GB" sz="1200" dirty="0">
                <a:solidFill>
                  <a:schemeClr val="tx1">
                    <a:lumMod val="85000"/>
                    <a:lumOff val="15000"/>
                  </a:schemeClr>
                </a:solidFill>
              </a:rPr>
              <a:t>= Interceptions per 90 minutes</a:t>
            </a:r>
          </a:p>
          <a:p>
            <a:pPr marL="342900" indent="-342900">
              <a:buFont typeface="+mj-lt"/>
              <a:buAutoNum type="arabicParenR"/>
            </a:pPr>
            <a:endParaRPr lang="en-GB" sz="1200" b="1"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Recoveries p90</a:t>
            </a:r>
            <a:r>
              <a:rPr lang="en-GB" sz="1200" dirty="0">
                <a:solidFill>
                  <a:schemeClr val="tx1">
                    <a:lumMod val="85000"/>
                    <a:lumOff val="15000"/>
                  </a:schemeClr>
                </a:solidFill>
              </a:rPr>
              <a:t> = Recoveries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Deep Progressions p90 </a:t>
            </a:r>
            <a:r>
              <a:rPr lang="en-GB" sz="1200" dirty="0">
                <a:solidFill>
                  <a:schemeClr val="tx1">
                    <a:lumMod val="85000"/>
                    <a:lumOff val="15000"/>
                  </a:schemeClr>
                </a:solidFill>
              </a:rPr>
              <a:t>= (Pass Op Box + Dribbles Box + Carries Box)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Blocks p90 </a:t>
            </a:r>
            <a:r>
              <a:rPr lang="en-GB" sz="1200" dirty="0">
                <a:solidFill>
                  <a:schemeClr val="tx1">
                    <a:lumMod val="85000"/>
                    <a:lumOff val="15000"/>
                  </a:schemeClr>
                </a:solidFill>
              </a:rPr>
              <a:t>= Blocks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Carries p90 </a:t>
            </a:r>
            <a:r>
              <a:rPr lang="en-GB" sz="1200" dirty="0">
                <a:solidFill>
                  <a:schemeClr val="tx1">
                    <a:lumMod val="85000"/>
                    <a:lumOff val="15000"/>
                  </a:schemeClr>
                </a:solidFill>
              </a:rPr>
              <a:t>= Carries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Passing OP % </a:t>
            </a:r>
            <a:r>
              <a:rPr lang="en-GB" sz="1200" dirty="0">
                <a:solidFill>
                  <a:schemeClr val="tx1">
                    <a:lumMod val="85000"/>
                    <a:lumOff val="15000"/>
                  </a:schemeClr>
                </a:solidFill>
              </a:rPr>
              <a:t>= (Pass OP Box Successful + Pass OP Final Third Successful + Pass OP Head Successful) ÷ (Pass OP Box + Pass OP Final Third + Pass OP Head)</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Dribbles % </a:t>
            </a:r>
            <a:r>
              <a:rPr lang="en-GB" sz="1200" dirty="0">
                <a:solidFill>
                  <a:schemeClr val="tx1">
                    <a:lumMod val="85000"/>
                    <a:lumOff val="15000"/>
                  </a:schemeClr>
                </a:solidFill>
              </a:rPr>
              <a:t>= Dribbles Successful ÷ Dribbles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Launches % </a:t>
            </a:r>
            <a:r>
              <a:rPr lang="en-GB" sz="1200" dirty="0">
                <a:solidFill>
                  <a:schemeClr val="tx1">
                    <a:lumMod val="85000"/>
                    <a:lumOff val="15000"/>
                  </a:schemeClr>
                </a:solidFill>
              </a:rPr>
              <a:t>= Launches Successful / Launches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Aerial Duels % </a:t>
            </a:r>
            <a:r>
              <a:rPr lang="en-GB" sz="1200" dirty="0">
                <a:solidFill>
                  <a:schemeClr val="tx1">
                    <a:lumMod val="85000"/>
                    <a:lumOff val="15000"/>
                  </a:schemeClr>
                </a:solidFill>
              </a:rPr>
              <a:t>= (Aerial Duels </a:t>
            </a:r>
            <a:r>
              <a:rPr lang="en-GB" sz="1200" dirty="0" err="1">
                <a:solidFill>
                  <a:schemeClr val="tx1">
                    <a:lumMod val="85000"/>
                    <a:lumOff val="15000"/>
                  </a:schemeClr>
                </a:solidFill>
              </a:rPr>
              <a:t>Att</a:t>
            </a:r>
            <a:r>
              <a:rPr lang="en-GB" sz="1200" dirty="0">
                <a:solidFill>
                  <a:schemeClr val="tx1">
                    <a:lumMod val="85000"/>
                    <a:lumOff val="15000"/>
                  </a:schemeClr>
                </a:solidFill>
              </a:rPr>
              <a:t> Won + Aerial Duels Def Won) ÷ (Aerial Duels </a:t>
            </a:r>
            <a:r>
              <a:rPr lang="en-GB" sz="1200" dirty="0" err="1">
                <a:solidFill>
                  <a:schemeClr val="tx1">
                    <a:lumMod val="85000"/>
                    <a:lumOff val="15000"/>
                  </a:schemeClr>
                </a:solidFill>
              </a:rPr>
              <a:t>Att</a:t>
            </a:r>
            <a:r>
              <a:rPr lang="en-GB" sz="1200" dirty="0">
                <a:solidFill>
                  <a:schemeClr val="tx1">
                    <a:lumMod val="85000"/>
                    <a:lumOff val="15000"/>
                  </a:schemeClr>
                </a:solidFill>
              </a:rPr>
              <a:t> + Aerial Duels Def)</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Ground Duels % </a:t>
            </a:r>
            <a:r>
              <a:rPr lang="en-GB" sz="1200" dirty="0">
                <a:solidFill>
                  <a:schemeClr val="tx1">
                    <a:lumMod val="85000"/>
                    <a:lumOff val="15000"/>
                  </a:schemeClr>
                </a:solidFill>
              </a:rPr>
              <a:t>= (Ground Duels </a:t>
            </a:r>
            <a:r>
              <a:rPr lang="en-GB" sz="1200" dirty="0" err="1">
                <a:solidFill>
                  <a:schemeClr val="tx1">
                    <a:lumMod val="85000"/>
                    <a:lumOff val="15000"/>
                  </a:schemeClr>
                </a:solidFill>
              </a:rPr>
              <a:t>Att</a:t>
            </a:r>
            <a:r>
              <a:rPr lang="en-GB" sz="1200" dirty="0">
                <a:solidFill>
                  <a:schemeClr val="tx1">
                    <a:lumMod val="85000"/>
                    <a:lumOff val="15000"/>
                  </a:schemeClr>
                </a:solidFill>
              </a:rPr>
              <a:t> Won + Ground Duels Def Won) ÷ (Ground Duels </a:t>
            </a:r>
            <a:r>
              <a:rPr lang="en-GB" sz="1200" dirty="0" err="1">
                <a:solidFill>
                  <a:schemeClr val="tx1">
                    <a:lumMod val="85000"/>
                    <a:lumOff val="15000"/>
                  </a:schemeClr>
                </a:solidFill>
              </a:rPr>
              <a:t>Att</a:t>
            </a:r>
            <a:r>
              <a:rPr lang="en-GB" sz="1200" dirty="0">
                <a:solidFill>
                  <a:schemeClr val="tx1">
                    <a:lumMod val="85000"/>
                    <a:lumOff val="15000"/>
                  </a:schemeClr>
                </a:solidFill>
              </a:rPr>
              <a:t> + Ground Duels Def)</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Crosses OP % </a:t>
            </a:r>
            <a:r>
              <a:rPr lang="en-GB" sz="1200" dirty="0">
                <a:solidFill>
                  <a:schemeClr val="tx1">
                    <a:lumMod val="85000"/>
                    <a:lumOff val="15000"/>
                  </a:schemeClr>
                </a:solidFill>
              </a:rPr>
              <a:t>= Crosses OP Successful ÷ (Crosses OP Left + Crosses OP Right)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Metrics chosen to best analyse a full-back’s abilities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Full-Back Metrics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dirty="0"/>
              <a:t>Full list of all metrics from the original data source can be found in the appendix.</a:t>
            </a:r>
          </a:p>
        </p:txBody>
      </p:sp>
    </p:spTree>
    <p:extLst>
      <p:ext uri="{BB962C8B-B14F-4D97-AF65-F5344CB8AC3E}">
        <p14:creationId xmlns:p14="http://schemas.microsoft.com/office/powerpoint/2010/main" val="2977963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404257"/>
            <a:ext cx="11417300" cy="4521021"/>
          </a:xfrm>
        </p:spPr>
        <p:txBody>
          <a:bodyPr lIns="0" tIns="0" rIns="0" bIns="0" anchor="t">
            <a:noAutofit/>
          </a:bodyPr>
          <a:lstStyle/>
          <a:p>
            <a:pPr marL="342900" indent="-342900">
              <a:buFont typeface="+mj-lt"/>
              <a:buAutoNum type="arabicParenR"/>
            </a:pPr>
            <a:r>
              <a:rPr lang="en-GB" sz="1200" b="1" dirty="0">
                <a:solidFill>
                  <a:schemeClr val="tx1">
                    <a:lumMod val="85000"/>
                    <a:lumOff val="15000"/>
                  </a:schemeClr>
                </a:solidFill>
              </a:rPr>
              <a:t>Shots per Goal </a:t>
            </a:r>
            <a:r>
              <a:rPr lang="en-GB" sz="1200" dirty="0">
                <a:solidFill>
                  <a:schemeClr val="tx1">
                    <a:lumMod val="85000"/>
                    <a:lumOff val="15000"/>
                  </a:schemeClr>
                </a:solidFill>
              </a:rPr>
              <a:t>= Shots + Goals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Goals p90 </a:t>
            </a:r>
            <a:r>
              <a:rPr lang="en-GB" sz="1200" dirty="0">
                <a:solidFill>
                  <a:schemeClr val="tx1">
                    <a:lumMod val="85000"/>
                    <a:lumOff val="15000"/>
                  </a:schemeClr>
                </a:solidFill>
              </a:rPr>
              <a:t>= Goals per 90 minutes (where p90 is a calculated field of Play Time / 90)</a:t>
            </a:r>
          </a:p>
          <a:p>
            <a:pPr marL="342900" indent="-342900">
              <a:buFont typeface="+mj-lt"/>
              <a:buAutoNum type="arabicParenR"/>
            </a:pPr>
            <a:endParaRPr lang="en-GB" sz="1200" b="1"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Shots p90</a:t>
            </a:r>
            <a:r>
              <a:rPr lang="en-GB" sz="1200" dirty="0">
                <a:solidFill>
                  <a:schemeClr val="tx1">
                    <a:lumMod val="85000"/>
                    <a:lumOff val="15000"/>
                  </a:schemeClr>
                </a:solidFill>
              </a:rPr>
              <a:t> = Shots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Assists p90 </a:t>
            </a:r>
            <a:r>
              <a:rPr lang="en-GB" sz="1200" dirty="0">
                <a:solidFill>
                  <a:schemeClr val="tx1">
                    <a:lumMod val="85000"/>
                    <a:lumOff val="15000"/>
                  </a:schemeClr>
                </a:solidFill>
              </a:rPr>
              <a:t>= (Pass Op Box + Dribbles Box + Carries Box)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Interceptions p90 </a:t>
            </a:r>
            <a:r>
              <a:rPr lang="en-GB" sz="1200" dirty="0">
                <a:solidFill>
                  <a:schemeClr val="tx1">
                    <a:lumMod val="85000"/>
                    <a:lumOff val="15000"/>
                  </a:schemeClr>
                </a:solidFill>
              </a:rPr>
              <a:t>= Interceptions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Deep Progressions p90 </a:t>
            </a:r>
            <a:r>
              <a:rPr lang="en-GB" sz="1200" dirty="0">
                <a:solidFill>
                  <a:schemeClr val="tx1">
                    <a:lumMod val="85000"/>
                    <a:lumOff val="15000"/>
                  </a:schemeClr>
                </a:solidFill>
              </a:rPr>
              <a:t>= (Pass Op Box + Dribbles Box + Carries Box)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Carry Distance p90 </a:t>
            </a:r>
            <a:r>
              <a:rPr lang="en-GB" sz="1200" dirty="0">
                <a:solidFill>
                  <a:schemeClr val="tx1">
                    <a:lumMod val="85000"/>
                    <a:lumOff val="15000"/>
                  </a:schemeClr>
                </a:solidFill>
              </a:rPr>
              <a:t>= Carry Distance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Carries Box p90 </a:t>
            </a:r>
            <a:r>
              <a:rPr lang="en-GB" sz="1200" dirty="0">
                <a:solidFill>
                  <a:schemeClr val="tx1">
                    <a:lumMod val="85000"/>
                    <a:lumOff val="15000"/>
                  </a:schemeClr>
                </a:solidFill>
              </a:rPr>
              <a:t>= Carries in the Box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Dribbles % </a:t>
            </a:r>
            <a:r>
              <a:rPr lang="en-GB" sz="1200" dirty="0">
                <a:solidFill>
                  <a:schemeClr val="tx1">
                    <a:lumMod val="85000"/>
                    <a:lumOff val="15000"/>
                  </a:schemeClr>
                </a:solidFill>
              </a:rPr>
              <a:t>= Dribbles Successful ÷ Dribbles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Crosses OP % </a:t>
            </a:r>
            <a:r>
              <a:rPr lang="en-GB" sz="1200" dirty="0">
                <a:solidFill>
                  <a:schemeClr val="tx1">
                    <a:lumMod val="85000"/>
                    <a:lumOff val="15000"/>
                  </a:schemeClr>
                </a:solidFill>
              </a:rPr>
              <a:t>= Crosses OP Successful ÷ (Crosses OP Left + Crosses OP Right)</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Passing OP % </a:t>
            </a:r>
            <a:r>
              <a:rPr lang="en-GB" sz="1200" dirty="0">
                <a:solidFill>
                  <a:schemeClr val="tx1">
                    <a:lumMod val="85000"/>
                    <a:lumOff val="15000"/>
                  </a:schemeClr>
                </a:solidFill>
              </a:rPr>
              <a:t>= (Pass OP Box Successful + Pass OP Final Third Successful + Pass OP Head Successful) ÷ (Pass OP Box + Pass OP Final Third + Pass OP Head)</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Passing OP Box % </a:t>
            </a:r>
            <a:r>
              <a:rPr lang="en-GB" sz="1200" dirty="0">
                <a:solidFill>
                  <a:schemeClr val="tx1">
                    <a:lumMod val="85000"/>
                    <a:lumOff val="15000"/>
                  </a:schemeClr>
                </a:solidFill>
              </a:rPr>
              <a:t>= Pass OP Box Successful ÷ Pass OP Box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Metrics chosen to best analyse a winger’s abilities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Winger Metrics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dirty="0"/>
              <a:t>Full list of all metrics from the original data source can be found in the appendix.</a:t>
            </a:r>
          </a:p>
        </p:txBody>
      </p:sp>
    </p:spTree>
    <p:extLst>
      <p:ext uri="{BB962C8B-B14F-4D97-AF65-F5344CB8AC3E}">
        <p14:creationId xmlns:p14="http://schemas.microsoft.com/office/powerpoint/2010/main" val="475280217"/>
      </p:ext>
    </p:extLst>
  </p:cSld>
  <p:clrMapOvr>
    <a:masterClrMapping/>
  </p:clrMapOvr>
</p:sld>
</file>

<file path=ppt/theme/theme1.xml><?xml version="1.0" encoding="utf-8"?>
<a:theme xmlns:a="http://schemas.openxmlformats.org/drawingml/2006/main" name="PLYMOUTH_ARGYLE_Powerpoint_Widescreen_MAIN">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D61F09C3-C5E7-4F70-87D2-8A1DD186A57F}" vid="{62E089C4-49AB-4D66-AA63-5923AF65B945}"/>
    </a:ext>
  </a:extLst>
</a:theme>
</file>

<file path=ppt/theme/theme2.xml><?xml version="1.0" encoding="utf-8"?>
<a:theme xmlns:a="http://schemas.openxmlformats.org/drawingml/2006/main" name="City_Football_Powerpoint_Widescreen_MAIN">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solidFill>
            <a:schemeClr val="bg1">
              <a:lumMod val="65000"/>
            </a:schemeClr>
          </a:solidFill>
        </a:ln>
        <a:effectLst/>
      </a:spPr>
      <a:bodyPr lIns="36000" tIns="36000" rIns="36000" bIns="36000" rtlCol="0" anchor="ctr"/>
      <a:lstStyle>
        <a:defPPr algn="ctr">
          <a:defRPr sz="800" dirty="0">
            <a:solidFill>
              <a:schemeClr val="bg1">
                <a:lumMod val="50000"/>
              </a:schemeClr>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 id="{53FA6827-6E72-4983-B8F5-7DE8FD7AC7DD}" vid="{E03346E1-99B1-4825-BDC4-77CE8B54CE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47E591CE05934DAA02721E7F65E08F" ma:contentTypeVersion="12" ma:contentTypeDescription="Create a new document." ma:contentTypeScope="" ma:versionID="47d22cf9f475e2b59361432e14527bec">
  <xsd:schema xmlns:xsd="http://www.w3.org/2001/XMLSchema" xmlns:xs="http://www.w3.org/2001/XMLSchema" xmlns:p="http://schemas.microsoft.com/office/2006/metadata/properties" xmlns:ns3="b6111f58-0650-464e-ae82-0fb63aebd15b" xmlns:ns4="970cd7f1-54cd-47ac-8c0c-71bd23487306" targetNamespace="http://schemas.microsoft.com/office/2006/metadata/properties" ma:root="true" ma:fieldsID="9d9152603b0169580a92509be9f83d86" ns3:_="" ns4:_="">
    <xsd:import namespace="b6111f58-0650-464e-ae82-0fb63aebd15b"/>
    <xsd:import namespace="970cd7f1-54cd-47ac-8c0c-71bd2348730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111f58-0650-464e-ae82-0fb63aebd1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70cd7f1-54cd-47ac-8c0c-71bd2348730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DE5CB-23FE-4705-9F74-B1839267B177}">
  <ds:schemaRefs>
    <ds:schemaRef ds:uri="970cd7f1-54cd-47ac-8c0c-71bd23487306"/>
    <ds:schemaRef ds:uri="b6111f58-0650-464e-ae82-0fb63aebd1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230E86-4C78-4F8F-85AC-41794E9F38C0}">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b6111f58-0650-464e-ae82-0fb63aebd15b"/>
    <ds:schemaRef ds:uri="http://purl.org/dc/terms/"/>
    <ds:schemaRef ds:uri="http://schemas.openxmlformats.org/package/2006/metadata/core-properties"/>
    <ds:schemaRef ds:uri="http://purl.org/dc/dcmitype/"/>
    <ds:schemaRef ds:uri="970cd7f1-54cd-47ac-8c0c-71bd23487306"/>
    <ds:schemaRef ds:uri="http://www.w3.org/XML/1998/namespace"/>
  </ds:schemaRefs>
</ds:datastoreItem>
</file>

<file path=customXml/itemProps3.xml><?xml version="1.0" encoding="utf-8"?>
<ds:datastoreItem xmlns:ds="http://schemas.openxmlformats.org/officeDocument/2006/customXml" ds:itemID="{2302518E-38F1-4001-ACDE-00C65ECEA8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13476</TotalTime>
  <Words>5536</Words>
  <Application>Microsoft Macintosh PowerPoint</Application>
  <PresentationFormat>Widescreen</PresentationFormat>
  <Paragraphs>719</Paragraphs>
  <Slides>39</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Arial</vt:lpstr>
      <vt:lpstr>Calibri</vt:lpstr>
      <vt:lpstr>Helvetica Neue</vt:lpstr>
      <vt:lpstr>Helvetica Neue Light</vt:lpstr>
      <vt:lpstr>PLYMOUTH_ARGYLE_Powerpoint_Widescreen_MAIN</vt:lpstr>
      <vt:lpstr>City_Football_Powerpoint_Widescreen_MAIN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Plymouth Argyle Data Analysis Pack</dc:title>
  <dc:subject/>
  <dc:creator/>
  <cp:keywords/>
  <dc:description/>
  <cp:lastModifiedBy>Microsoft Office User</cp:lastModifiedBy>
  <cp:revision>183</cp:revision>
  <dcterms:created xsi:type="dcterms:W3CDTF">2020-02-05T14:32:11Z</dcterms:created>
  <dcterms:modified xsi:type="dcterms:W3CDTF">2020-09-20T13:54:24Z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0x0101002D47E591CE05934DAA02721E7F65E08F</vt:lpwstr>
  </property>
</Properties>
</file>